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2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6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17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omments/modernComment_1389_CD9DD468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69" r:id="rId4"/>
  </p:sldMasterIdLst>
  <p:notesMasterIdLst>
    <p:notesMasterId r:id="rId24"/>
  </p:notesMasterIdLst>
  <p:sldIdLst>
    <p:sldId id="5005" r:id="rId5"/>
    <p:sldId id="5036" r:id="rId6"/>
    <p:sldId id="5050" r:id="rId7"/>
    <p:sldId id="5043" r:id="rId8"/>
    <p:sldId id="5042" r:id="rId9"/>
    <p:sldId id="5044" r:id="rId10"/>
    <p:sldId id="5009" r:id="rId11"/>
    <p:sldId id="5039" r:id="rId12"/>
    <p:sldId id="5045" r:id="rId13"/>
    <p:sldId id="5034" r:id="rId14"/>
    <p:sldId id="5046" r:id="rId15"/>
    <p:sldId id="5047" r:id="rId16"/>
    <p:sldId id="5014" r:id="rId17"/>
    <p:sldId id="5016" r:id="rId18"/>
    <p:sldId id="5040" r:id="rId19"/>
    <p:sldId id="5013" r:id="rId20"/>
    <p:sldId id="5049" r:id="rId21"/>
    <p:sldId id="5019" r:id="rId22"/>
    <p:sldId id="5001" r:id="rId23"/>
  </p:sldIdLst>
  <p:sldSz cx="12192000" cy="6858000"/>
  <p:notesSz cx="6858000" cy="9144000"/>
  <p:embeddedFontLst>
    <p:embeddedFont>
      <p:font typeface="Capitana" panose="020B0502020204060303" pitchFamily="34" charset="77"/>
      <p:regular r:id="rId25"/>
      <p:italic r:id="rId26"/>
    </p:embeddedFont>
    <p:embeddedFont>
      <p:font typeface="Capitana Light" panose="020B0402020204060303" pitchFamily="34" charset="77"/>
      <p:regular r:id="rId27"/>
      <p:italic r:id="rId28"/>
    </p:embeddedFont>
    <p:embeddedFont>
      <p:font typeface="Capitana Semibold" panose="020B0502020204060303" pitchFamily="34" charset="77"/>
      <p:regular r:id="rId29"/>
      <p:bold r:id="rId30"/>
      <p:italic r:id="rId31"/>
      <p:boldItalic r:id="rId32"/>
    </p:embeddedFont>
  </p:embeddedFontLst>
  <p:defaultTextStyle>
    <a:defPPr>
      <a:defRPr lang="en-US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09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A1F3A56-54E1-6A83-5A1A-DF88A9E6D183}" name="Mike Pearson" initials="MP" userId="S::m.pearson@odi.org::a9270809-a3c5-4733-89a1-28a9067a4429" providerId="AD"/>
  <p188:author id="{56B30B72-AD37-185A-A609-9656B538721F}" name="Wairimu Wanjau" initials="" userId="S::w.wanjau@odi.org.uk::cfd65ff7-f8cc-47b8-8e9e-d8dfd86b3d8a" providerId="AD"/>
  <p188:author id="{2094B8B5-0378-E489-C979-B6B46AC956B6}" name="Alice Obrecht" initials="AO" userId="S::a.obrecht@odi.org::09f78266-ef12-4df1-8586-eeda8cb254df" providerId="AD"/>
  <p188:author id="{A10B15C3-D1F3-7DBD-CF5E-EA7AAED450FF}" name="Molly Maple" initials="MM" userId="S::m.maple@alnap.org::1ff7bb4a-7669-4a86-af54-36ea4bc22346" providerId="AD"/>
  <p188:author id="{5305FDC3-6083-060B-8687-92C5182E9BB1}" name="Molly Maple" initials="MM" userId="S::m.maple@odi.org.uk::1ff7bb4a-7669-4a86-af54-36ea4bc22346" providerId="AD"/>
  <p188:author id="{91183EEF-41E9-C68C-AB0B-A302B8E0585D}" name="Wairimu Wanjau" initials="W" userId="S::w.wanjau@alnap.org::cfd65ff7-f8cc-47b8-8e9e-d8dfd86b3d8a" providerId="AD"/>
  <p188:author id="{EF79E3FF-C56D-AD7F-D438-3FE6AE112B73}" name="umutcanyuksel" initials="um" userId="S::umutcanyuksel_gmail.com#ext#@overseasdevelopmenti.onmicrosoft.com::43835012-dd0f-490a-bc44-eaf3a233cde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8F"/>
    <a:srgbClr val="D9D9D9"/>
    <a:srgbClr val="E0004D"/>
    <a:srgbClr val="007681"/>
    <a:srgbClr val="000000"/>
    <a:srgbClr val="E6F705"/>
    <a:srgbClr val="404040"/>
    <a:srgbClr val="FFFFFF"/>
    <a:srgbClr val="7F7F7F"/>
    <a:srgbClr val="92D2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AB1B9E-5E88-D9A5-20D1-F334FD150AF3}" v="2" dt="2026-06-18T09:22:34.839"/>
    <p1510:client id="{E810DA21-D79C-473E-854D-DCFAA240A10B}" v="33" dt="2026-06-18T08:14:10.9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 snapToGrid="0">
      <p:cViewPr varScale="1">
        <p:scale>
          <a:sx n="116" d="100"/>
          <a:sy n="116" d="100"/>
        </p:scale>
        <p:origin x="864" y="176"/>
      </p:cViewPr>
      <p:guideLst>
        <p:guide pos="3840"/>
        <p:guide orient="horz" pos="20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2.fntdata"/><Relationship Id="rId39" Type="http://schemas.microsoft.com/office/2018/10/relationships/authors" Target="authors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1.fntdata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5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8.fntdata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font" Target="fonts/font4.fntdata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7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e Pearson" userId="a9270809-a3c5-4733-89a1-28a9067a4429" providerId="ADAL" clId="{AC7AA88F-04B0-4E8E-AB22-615BF287A360}"/>
    <pc:docChg chg="undo redo custSel delSld modSld">
      <pc:chgData name="Mike Pearson" userId="a9270809-a3c5-4733-89a1-28a9067a4429" providerId="ADAL" clId="{AC7AA88F-04B0-4E8E-AB22-615BF287A360}" dt="2026-06-18T08:19:18.263" v="39" actId="207"/>
      <pc:docMkLst>
        <pc:docMk/>
      </pc:docMkLst>
      <pc:sldChg chg="modSp mod">
        <pc:chgData name="Mike Pearson" userId="a9270809-a3c5-4733-89a1-28a9067a4429" providerId="ADAL" clId="{AC7AA88F-04B0-4E8E-AB22-615BF287A360}" dt="2026-06-17T13:10:35.371" v="25" actId="20577"/>
        <pc:sldMkLst>
          <pc:docMk/>
          <pc:sldMk cId="2923596362" sldId="5005"/>
        </pc:sldMkLst>
        <pc:spChg chg="mod">
          <ac:chgData name="Mike Pearson" userId="a9270809-a3c5-4733-89a1-28a9067a4429" providerId="ADAL" clId="{AC7AA88F-04B0-4E8E-AB22-615BF287A360}" dt="2026-06-17T13:09:08.912" v="6" actId="20577"/>
          <ac:spMkLst>
            <pc:docMk/>
            <pc:sldMk cId="2923596362" sldId="5005"/>
            <ac:spMk id="11" creationId="{6ECAB89E-AFD1-B3CC-0C47-2DFF8ED52895}"/>
          </ac:spMkLst>
        </pc:spChg>
        <pc:spChg chg="mod">
          <ac:chgData name="Mike Pearson" userId="a9270809-a3c5-4733-89a1-28a9067a4429" providerId="ADAL" clId="{AC7AA88F-04B0-4E8E-AB22-615BF287A360}" dt="2026-06-16T12:08:36.334" v="1" actId="20577"/>
          <ac:spMkLst>
            <pc:docMk/>
            <pc:sldMk cId="2923596362" sldId="5005"/>
            <ac:spMk id="12" creationId="{ACDDE73C-8E30-9275-8B3C-F7EB219C3DF1}"/>
          </ac:spMkLst>
        </pc:spChg>
        <pc:spChg chg="mod">
          <ac:chgData name="Mike Pearson" userId="a9270809-a3c5-4733-89a1-28a9067a4429" providerId="ADAL" clId="{AC7AA88F-04B0-4E8E-AB22-615BF287A360}" dt="2026-06-17T13:10:35.371" v="25" actId="20577"/>
          <ac:spMkLst>
            <pc:docMk/>
            <pc:sldMk cId="2923596362" sldId="5005"/>
            <ac:spMk id="15" creationId="{43BCE8C5-0C91-0190-DBDD-ADD754E19E76}"/>
          </ac:spMkLst>
        </pc:spChg>
      </pc:sldChg>
      <pc:sldChg chg="modSp mod">
        <pc:chgData name="Mike Pearson" userId="a9270809-a3c5-4733-89a1-28a9067a4429" providerId="ADAL" clId="{AC7AA88F-04B0-4E8E-AB22-615BF287A360}" dt="2026-06-18T08:19:18.263" v="39" actId="207"/>
        <pc:sldMkLst>
          <pc:docMk/>
          <pc:sldMk cId="3022267773" sldId="5036"/>
        </pc:sldMkLst>
        <pc:spChg chg="mod">
          <ac:chgData name="Mike Pearson" userId="a9270809-a3c5-4733-89a1-28a9067a4429" providerId="ADAL" clId="{AC7AA88F-04B0-4E8E-AB22-615BF287A360}" dt="2026-06-18T08:19:18.263" v="39" actId="207"/>
          <ac:spMkLst>
            <pc:docMk/>
            <pc:sldMk cId="3022267773" sldId="5036"/>
            <ac:spMk id="68" creationId="{BDF14118-DD4A-6498-AA4E-B062F1B77E9E}"/>
          </ac:spMkLst>
        </pc:spChg>
        <pc:spChg chg="mod">
          <ac:chgData name="Mike Pearson" userId="a9270809-a3c5-4733-89a1-28a9067a4429" providerId="ADAL" clId="{AC7AA88F-04B0-4E8E-AB22-615BF287A360}" dt="2026-06-18T08:19:18.263" v="39" actId="207"/>
          <ac:spMkLst>
            <pc:docMk/>
            <pc:sldMk cId="3022267773" sldId="5036"/>
            <ac:spMk id="84" creationId="{A2B21F05-B04F-BDCE-202E-BD24B99C9F49}"/>
          </ac:spMkLst>
        </pc:spChg>
        <pc:spChg chg="mod">
          <ac:chgData name="Mike Pearson" userId="a9270809-a3c5-4733-89a1-28a9067a4429" providerId="ADAL" clId="{AC7AA88F-04B0-4E8E-AB22-615BF287A360}" dt="2026-06-18T08:19:18.263" v="39" actId="207"/>
          <ac:spMkLst>
            <pc:docMk/>
            <pc:sldMk cId="3022267773" sldId="5036"/>
            <ac:spMk id="85" creationId="{FC7E138A-DECF-1B1A-1AD3-858917A99D51}"/>
          </ac:spMkLst>
        </pc:spChg>
        <pc:spChg chg="mod">
          <ac:chgData name="Mike Pearson" userId="a9270809-a3c5-4733-89a1-28a9067a4429" providerId="ADAL" clId="{AC7AA88F-04B0-4E8E-AB22-615BF287A360}" dt="2026-06-18T08:19:18.263" v="39" actId="207"/>
          <ac:spMkLst>
            <pc:docMk/>
            <pc:sldMk cId="3022267773" sldId="5036"/>
            <ac:spMk id="86" creationId="{E0753360-0C49-90D3-9CC3-627A508EBEA2}"/>
          </ac:spMkLst>
        </pc:spChg>
        <pc:spChg chg="mod">
          <ac:chgData name="Mike Pearson" userId="a9270809-a3c5-4733-89a1-28a9067a4429" providerId="ADAL" clId="{AC7AA88F-04B0-4E8E-AB22-615BF287A360}" dt="2026-06-18T08:19:18.263" v="39" actId="207"/>
          <ac:spMkLst>
            <pc:docMk/>
            <pc:sldMk cId="3022267773" sldId="5036"/>
            <ac:spMk id="88" creationId="{DBE9E4C7-2B38-11E8-71E5-82CB7F137995}"/>
          </ac:spMkLst>
        </pc:spChg>
        <pc:spChg chg="mod">
          <ac:chgData name="Mike Pearson" userId="a9270809-a3c5-4733-89a1-28a9067a4429" providerId="ADAL" clId="{AC7AA88F-04B0-4E8E-AB22-615BF287A360}" dt="2026-06-18T08:19:18.263" v="39" actId="207"/>
          <ac:spMkLst>
            <pc:docMk/>
            <pc:sldMk cId="3022267773" sldId="5036"/>
            <ac:spMk id="89" creationId="{E6520109-B7D9-7FFE-0410-16B7BFCAF1B9}"/>
          </ac:spMkLst>
        </pc:spChg>
        <pc:grpChg chg="mod">
          <ac:chgData name="Mike Pearson" userId="a9270809-a3c5-4733-89a1-28a9067a4429" providerId="ADAL" clId="{AC7AA88F-04B0-4E8E-AB22-615BF287A360}" dt="2026-06-18T08:19:18.263" v="39" actId="207"/>
          <ac:grpSpMkLst>
            <pc:docMk/>
            <pc:sldMk cId="3022267773" sldId="5036"/>
            <ac:grpSpMk id="93" creationId="{21E42806-0B30-5555-D148-B4D934C19A30}"/>
          </ac:grpSpMkLst>
        </pc:grpChg>
      </pc:sldChg>
      <pc:sldChg chg="modSp">
        <pc:chgData name="Mike Pearson" userId="a9270809-a3c5-4733-89a1-28a9067a4429" providerId="ADAL" clId="{AC7AA88F-04B0-4E8E-AB22-615BF287A360}" dt="2026-06-18T08:14:10.994" v="36" actId="693"/>
        <pc:sldMkLst>
          <pc:docMk/>
          <pc:sldMk cId="3596497190" sldId="5040"/>
        </pc:sldMkLst>
        <pc:graphicFrameChg chg="mod">
          <ac:chgData name="Mike Pearson" userId="a9270809-a3c5-4733-89a1-28a9067a4429" providerId="ADAL" clId="{AC7AA88F-04B0-4E8E-AB22-615BF287A360}" dt="2026-06-18T08:14:10.994" v="36" actId="693"/>
          <ac:graphicFrameMkLst>
            <pc:docMk/>
            <pc:sldMk cId="3596497190" sldId="5040"/>
            <ac:graphicFrameMk id="12" creationId="{B05D0F28-2DBC-6A1E-268D-D37CFF3F6E7C}"/>
          </ac:graphicFrameMkLst>
        </pc:graphicFrameChg>
      </pc:sldChg>
      <pc:sldChg chg="modSp">
        <pc:chgData name="Mike Pearson" userId="a9270809-a3c5-4733-89a1-28a9067a4429" providerId="ADAL" clId="{AC7AA88F-04B0-4E8E-AB22-615BF287A360}" dt="2026-06-18T08:13:48.878" v="34" actId="20577"/>
        <pc:sldMkLst>
          <pc:docMk/>
          <pc:sldMk cId="3890778276" sldId="5042"/>
        </pc:sldMkLst>
        <pc:spChg chg="mod">
          <ac:chgData name="Mike Pearson" userId="a9270809-a3c5-4733-89a1-28a9067a4429" providerId="ADAL" clId="{AC7AA88F-04B0-4E8E-AB22-615BF287A360}" dt="2026-06-18T08:13:48.878" v="34" actId="20577"/>
          <ac:spMkLst>
            <pc:docMk/>
            <pc:sldMk cId="3890778276" sldId="5042"/>
            <ac:spMk id="8" creationId="{49CEACDD-F73C-3648-C1B9-A6451846FC15}"/>
          </ac:spMkLst>
        </pc:spChg>
      </pc:sldChg>
    </pc:docChg>
  </pc:docChgLst>
  <pc:docChgLst>
    <pc:chgData name="Homam Daoud" userId="S::h.daoud@odi.org::86478f4e-c63e-4f6f-819b-2247cf2b679d" providerId="AD" clId="Web-{23AB1B9E-5E88-D9A5-20D1-F334FD150AF3}"/>
    <pc:docChg chg="modSld">
      <pc:chgData name="Homam Daoud" userId="S::h.daoud@odi.org::86478f4e-c63e-4f6f-819b-2247cf2b679d" providerId="AD" clId="Web-{23AB1B9E-5E88-D9A5-20D1-F334FD150AF3}" dt="2026-06-18T09:22:34.839" v="1" actId="20577"/>
      <pc:docMkLst>
        <pc:docMk/>
      </pc:docMkLst>
      <pc:sldChg chg="modSp">
        <pc:chgData name="Homam Daoud" userId="S::h.daoud@odi.org::86478f4e-c63e-4f6f-819b-2247cf2b679d" providerId="AD" clId="Web-{23AB1B9E-5E88-D9A5-20D1-F334FD150AF3}" dt="2026-06-18T09:22:34.839" v="1" actId="20577"/>
        <pc:sldMkLst>
          <pc:docMk/>
          <pc:sldMk cId="2923596362" sldId="5005"/>
        </pc:sldMkLst>
        <pc:spChg chg="mod">
          <ac:chgData name="Homam Daoud" userId="S::h.daoud@odi.org::86478f4e-c63e-4f6f-819b-2247cf2b679d" providerId="AD" clId="Web-{23AB1B9E-5E88-D9A5-20D1-F334FD150AF3}" dt="2026-06-18T09:22:34.839" v="1" actId="20577"/>
          <ac:spMkLst>
            <pc:docMk/>
            <pc:sldMk cId="2923596362" sldId="5005"/>
            <ac:spMk id="15" creationId="{43BCE8C5-0C91-0190-DBDD-ADD754E19E76}"/>
          </ac:spMkLst>
        </pc:spChg>
      </pc:sldChg>
    </pc:docChg>
  </pc:docChgLst>
  <pc:docChgLst>
    <pc:chgData name="Molly Maple" userId="S::m.maple@alnap.org::1ff7bb4a-7669-4a86-af54-36ea4bc22346" providerId="AD" clId="Web-{8495C9FC-F8DC-42C1-9CEE-8939E86D1F3C}"/>
    <pc:docChg chg="modSld">
      <pc:chgData name="Molly Maple" userId="S::m.maple@alnap.org::1ff7bb4a-7669-4a86-af54-36ea4bc22346" providerId="AD" clId="Web-{8495C9FC-F8DC-42C1-9CEE-8939E86D1F3C}" dt="2026-06-16T20:16:49.704" v="1" actId="20577"/>
      <pc:docMkLst>
        <pc:docMk/>
      </pc:docMkLst>
      <pc:sldChg chg="modSp">
        <pc:chgData name="Molly Maple" userId="S::m.maple@alnap.org::1ff7bb4a-7669-4a86-af54-36ea4bc22346" providerId="AD" clId="Web-{8495C9FC-F8DC-42C1-9CEE-8939E86D1F3C}" dt="2026-06-16T20:16:49.704" v="1" actId="20577"/>
        <pc:sldMkLst>
          <pc:docMk/>
          <pc:sldMk cId="2923596362" sldId="5005"/>
        </pc:sldMkLst>
        <pc:spChg chg="mod">
          <ac:chgData name="Molly Maple" userId="S::m.maple@alnap.org::1ff7bb4a-7669-4a86-af54-36ea4bc22346" providerId="AD" clId="Web-{8495C9FC-F8DC-42C1-9CEE-8939E86D1F3C}" dt="2026-06-16T20:16:49.704" v="1" actId="20577"/>
          <ac:spMkLst>
            <pc:docMk/>
            <pc:sldMk cId="2923596362" sldId="5005"/>
            <ac:spMk id="15" creationId="{43BCE8C5-0C91-0190-DBDD-ADD754E19E76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260292164674636E-2"/>
          <c:y val="3.2051282051282048E-2"/>
          <c:w val="0.96347941567065076"/>
          <c:h val="0.8212478548354532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Governments and EU institutions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Sheet1!$B$2:$B$6</c:f>
              <c:numCache>
                <c:formatCode>_-* #,##0.0_-;\-* #,##0.0_-;_-* "-"??_-;_-@_-</c:formatCode>
                <c:ptCount val="5"/>
                <c:pt idx="0">
                  <c:v>34.036534195238303</c:v>
                </c:pt>
                <c:pt idx="1">
                  <c:v>36.239177682125799</c:v>
                </c:pt>
                <c:pt idx="2">
                  <c:v>39.0751061785571</c:v>
                </c:pt>
                <c:pt idx="3">
                  <c:v>34.152134201603097</c:v>
                </c:pt>
                <c:pt idx="4">
                  <c:v>26.5019470184155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8C-473E-AE6D-49987E9901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Private donors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Sheet1!$C$2:$C$6</c:f>
              <c:numCache>
                <c:formatCode>0.0</c:formatCode>
                <c:ptCount val="5"/>
                <c:pt idx="0">
                  <c:v>7.4030209484662546</c:v>
                </c:pt>
                <c:pt idx="1">
                  <c:v>11.289379762168</c:v>
                </c:pt>
                <c:pt idx="2">
                  <c:v>8.3086382687972193</c:v>
                </c:pt>
                <c:pt idx="3">
                  <c:v>7.3083255403249145</c:v>
                </c:pt>
                <c:pt idx="4">
                  <c:v>6.8114145581565904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8C-473E-AE6D-49987E9901A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15290480"/>
        <c:axId val="794652784"/>
      </c:barChart>
      <c:catAx>
        <c:axId val="61529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4652784"/>
        <c:crosses val="autoZero"/>
        <c:auto val="1"/>
        <c:lblAlgn val="ctr"/>
        <c:lblOffset val="100"/>
        <c:noMultiLvlLbl val="0"/>
      </c:catAx>
      <c:valAx>
        <c:axId val="794652784"/>
        <c:scaling>
          <c:orientation val="minMax"/>
        </c:scaling>
        <c:delete val="1"/>
        <c:axPos val="l"/>
        <c:numFmt formatCode="_-* #,##0.0_-;\-* #,##0.0_-;_-* &quot;-&quot;??_-;_-@_-" sourceLinked="1"/>
        <c:majorTickMark val="none"/>
        <c:minorTickMark val="none"/>
        <c:tickLblPos val="nextTo"/>
        <c:crossAx val="615290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473914254782792"/>
          <c:y val="2.5837357279824297E-2"/>
          <c:w val="0.71535793787956092"/>
          <c:h val="0.8306463852929729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Top 3 Donors Share 2024 (%)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5.42592361040102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A4-8779-4BA5-B392-98ED625BA8B4}"/>
                </c:ext>
              </c:extLst>
            </c:dLbl>
            <c:dLbl>
              <c:idx val="1"/>
              <c:layout>
                <c:manualLayout>
                  <c:x val="9.8059904970165628E-17"/>
                  <c:y val="5.42592361040102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A3-8779-4BA5-B392-98ED625BA8B4}"/>
                </c:ext>
              </c:extLst>
            </c:dLbl>
            <c:dLbl>
              <c:idx val="2"/>
              <c:layout>
                <c:manualLayout>
                  <c:x val="9.8059904970165628E-17"/>
                  <c:y val="5.42592361040100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A2-8779-4BA5-B392-98ED625BA8B4}"/>
                </c:ext>
              </c:extLst>
            </c:dLbl>
            <c:dLbl>
              <c:idx val="3"/>
              <c:layout>
                <c:manualLayout>
                  <c:x val="-9.8059904970165628E-17"/>
                  <c:y val="5.42592361040102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A1-8779-4BA5-B392-98ED625BA8B4}"/>
                </c:ext>
              </c:extLst>
            </c:dLbl>
            <c:dLbl>
              <c:idx val="4"/>
              <c:layout>
                <c:manualLayout>
                  <c:x val="0"/>
                  <c:y val="3.61742481962720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C-8779-4BA5-B392-98ED625BA8B4}"/>
                </c:ext>
              </c:extLst>
            </c:dLbl>
            <c:dLbl>
              <c:idx val="5"/>
              <c:layout>
                <c:manualLayout>
                  <c:x val="9.8059904970165628E-17"/>
                  <c:y val="3.61742481962720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A-8779-4BA5-B392-98ED625BA8B4}"/>
                </c:ext>
              </c:extLst>
            </c:dLbl>
            <c:dLbl>
              <c:idx val="6"/>
              <c:layout>
                <c:manualLayout>
                  <c:x val="0"/>
                  <c:y val="3.61742481962723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8-8779-4BA5-B392-98ED625BA8B4}"/>
                </c:ext>
              </c:extLst>
            </c:dLbl>
            <c:dLbl>
              <c:idx val="7"/>
              <c:layout>
                <c:manualLayout>
                  <c:x val="0"/>
                  <c:y val="3.61742481962726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5-8779-4BA5-B392-98ED625BA8B4}"/>
                </c:ext>
              </c:extLst>
            </c:dLbl>
            <c:dLbl>
              <c:idx val="8"/>
              <c:layout>
                <c:manualLayout>
                  <c:x val="0"/>
                  <c:y val="1.80878361616019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4-8779-4BA5-B392-98ED625BA8B4}"/>
                </c:ext>
              </c:extLst>
            </c:dLbl>
            <c:dLbl>
              <c:idx val="9"/>
              <c:layout>
                <c:manualLayout>
                  <c:x val="0"/>
                  <c:y val="1.80878361616019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1-8779-4BA5-B392-98ED625BA8B4}"/>
                </c:ext>
              </c:extLst>
            </c:dLbl>
            <c:dLbl>
              <c:idx val="10"/>
              <c:layout>
                <c:manualLayout>
                  <c:x val="-9.8059904970165628E-17"/>
                  <c:y val="1.80878361616026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0-8779-4BA5-B392-98ED625BA8B4}"/>
                </c:ext>
              </c:extLst>
            </c:dLbl>
            <c:dLbl>
              <c:idx val="11"/>
              <c:layout>
                <c:manualLayout>
                  <c:x val="-9.8059904970165628E-17"/>
                  <c:y val="1.80878361616019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D-8779-4BA5-B392-98ED625BA8B4}"/>
                </c:ext>
              </c:extLst>
            </c:dLbl>
            <c:dLbl>
              <c:idx val="12"/>
              <c:layout>
                <c:manualLayout>
                  <c:x val="9.8059904970165628E-17"/>
                  <c:y val="1.80878361616026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C-8779-4BA5-B392-98ED625BA8B4}"/>
                </c:ext>
              </c:extLst>
            </c:dLbl>
            <c:dLbl>
              <c:idx val="13"/>
              <c:layout>
                <c:manualLayout>
                  <c:x val="0"/>
                  <c:y val="1.4241269318637863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9-8779-4BA5-B392-98ED625BA8B4}"/>
                </c:ext>
              </c:extLst>
            </c:dLbl>
            <c:dLbl>
              <c:idx val="14"/>
              <c:layout>
                <c:manualLayout>
                  <c:x val="0"/>
                  <c:y val="1.4241269318637863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8-8779-4BA5-B392-98ED625BA8B4}"/>
                </c:ext>
              </c:extLst>
            </c:dLbl>
            <c:dLbl>
              <c:idx val="15"/>
              <c:layout>
                <c:manualLayout>
                  <c:x val="-9.8059904970165628E-17"/>
                  <c:y val="1.4241269331901078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5-8779-4BA5-B392-98ED625BA8B4}"/>
                </c:ext>
              </c:extLst>
            </c:dLbl>
            <c:dLbl>
              <c:idx val="16"/>
              <c:layout>
                <c:manualLayout>
                  <c:x val="-9.8059904970165628E-17"/>
                  <c:y val="1.4241269331901078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4-8779-4BA5-B392-98ED625BA8B4}"/>
                </c:ext>
              </c:extLst>
            </c:dLbl>
            <c:dLbl>
              <c:idx val="17"/>
              <c:layout>
                <c:manualLayout>
                  <c:x val="-9.8059904970165628E-17"/>
                  <c:y val="-1.80849879077368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2-8779-4BA5-B392-98ED625BA8B4}"/>
                </c:ext>
              </c:extLst>
            </c:dLbl>
            <c:dLbl>
              <c:idx val="18"/>
              <c:layout>
                <c:manualLayout>
                  <c:x val="-9.8059904970165628E-17"/>
                  <c:y val="-1.80849879077368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0-8779-4BA5-B392-98ED625BA8B4}"/>
                </c:ext>
              </c:extLst>
            </c:dLbl>
            <c:dLbl>
              <c:idx val="19"/>
              <c:layout>
                <c:manualLayout>
                  <c:x val="0"/>
                  <c:y val="-3.6171399942408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7E-8779-4BA5-B392-98ED625BA8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Sheet1!$A$2:$A$21</c:f>
              <c:strCache>
                <c:ptCount val="20"/>
                <c:pt idx="0">
                  <c:v>Colombia</c:v>
                </c:pt>
                <c:pt idx="1">
                  <c:v>DRC</c:v>
                </c:pt>
                <c:pt idx="2">
                  <c:v>Yemen</c:v>
                </c:pt>
                <c:pt idx="3">
                  <c:v>Nigeria</c:v>
                </c:pt>
                <c:pt idx="4">
                  <c:v>Chad</c:v>
                </c:pt>
                <c:pt idx="5">
                  <c:v>Kenya</c:v>
                </c:pt>
                <c:pt idx="6">
                  <c:v>South Sudan</c:v>
                </c:pt>
                <c:pt idx="7">
                  <c:v>Bangladesh</c:v>
                </c:pt>
                <c:pt idx="8">
                  <c:v>Somalia</c:v>
                </c:pt>
                <c:pt idx="9">
                  <c:v>Burkina Faso</c:v>
                </c:pt>
                <c:pt idx="10">
                  <c:v>Ethiopia</c:v>
                </c:pt>
                <c:pt idx="11">
                  <c:v>Niger</c:v>
                </c:pt>
                <c:pt idx="12">
                  <c:v>Afghanistan</c:v>
                </c:pt>
                <c:pt idx="13">
                  <c:v>Sudan</c:v>
                </c:pt>
                <c:pt idx="14">
                  <c:v>Jordan</c:v>
                </c:pt>
                <c:pt idx="15">
                  <c:v>Myanmar</c:v>
                </c:pt>
                <c:pt idx="16">
                  <c:v>Lebanon</c:v>
                </c:pt>
                <c:pt idx="17">
                  <c:v>Ukraine</c:v>
                </c:pt>
                <c:pt idx="18">
                  <c:v>Palestine</c:v>
                </c:pt>
                <c:pt idx="19">
                  <c:v>Syria</c:v>
                </c:pt>
              </c:strCache>
            </c:strRef>
          </c:cat>
          <c:val>
            <c:numRef>
              <c:f>Sheet1!$B$2:$B$21</c:f>
              <c:numCache>
                <c:formatCode>0%</c:formatCode>
                <c:ptCount val="20"/>
                <c:pt idx="0">
                  <c:v>0.82</c:v>
                </c:pt>
                <c:pt idx="1">
                  <c:v>0.8</c:v>
                </c:pt>
                <c:pt idx="2">
                  <c:v>0.8</c:v>
                </c:pt>
                <c:pt idx="3">
                  <c:v>0.79</c:v>
                </c:pt>
                <c:pt idx="4">
                  <c:v>0.74</c:v>
                </c:pt>
                <c:pt idx="5">
                  <c:v>0.72</c:v>
                </c:pt>
                <c:pt idx="6">
                  <c:v>0.71</c:v>
                </c:pt>
                <c:pt idx="7">
                  <c:v>0.71</c:v>
                </c:pt>
                <c:pt idx="8">
                  <c:v>0.71</c:v>
                </c:pt>
                <c:pt idx="9">
                  <c:v>0.68</c:v>
                </c:pt>
                <c:pt idx="10">
                  <c:v>0.67</c:v>
                </c:pt>
                <c:pt idx="11">
                  <c:v>0.67</c:v>
                </c:pt>
                <c:pt idx="12">
                  <c:v>0.66</c:v>
                </c:pt>
                <c:pt idx="13">
                  <c:v>0.62</c:v>
                </c:pt>
                <c:pt idx="14">
                  <c:v>0.56000000000000005</c:v>
                </c:pt>
                <c:pt idx="15">
                  <c:v>0.54</c:v>
                </c:pt>
                <c:pt idx="16">
                  <c:v>0.53</c:v>
                </c:pt>
                <c:pt idx="17">
                  <c:v>0.53</c:v>
                </c:pt>
                <c:pt idx="18">
                  <c:v>0.57999999999999996</c:v>
                </c:pt>
                <c:pt idx="19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F7-43E5-A206-6D7E6CF6B29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Top 3 Donors Share 2025 (%)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1473080349894699E-2"/>
                  <c:y val="1.80865544473632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A0-8779-4BA5-B392-98ED625BA8B4}"/>
                </c:ext>
              </c:extLst>
            </c:dLbl>
            <c:dLbl>
              <c:idx val="1"/>
              <c:layout>
                <c:manualLayout>
                  <c:x val="-4.1473080349894699E-2"/>
                  <c:y val="1.80865544473632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F-8779-4BA5-B392-98ED625BA8B4}"/>
                </c:ext>
              </c:extLst>
            </c:dLbl>
            <c:dLbl>
              <c:idx val="2"/>
              <c:layout>
                <c:manualLayout>
                  <c:x val="-4.1473080349894796E-2"/>
                  <c:y val="1.627791324389626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E-8779-4BA5-B392-98ED625BA8B4}"/>
                </c:ext>
              </c:extLst>
            </c:dLbl>
            <c:dLbl>
              <c:idx val="3"/>
              <c:layout>
                <c:manualLayout>
                  <c:x val="-4.1473080349894699E-2"/>
                  <c:y val="1.627791324389626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D-8779-4BA5-B392-98ED625BA8B4}"/>
                </c:ext>
              </c:extLst>
            </c:dLbl>
            <c:dLbl>
              <c:idx val="4"/>
              <c:layout>
                <c:manualLayout>
                  <c:x val="-4.1473080349894796E-2"/>
                  <c:y val="1.627791324389626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B-8779-4BA5-B392-98ED625BA8B4}"/>
                </c:ext>
              </c:extLst>
            </c:dLbl>
            <c:dLbl>
              <c:idx val="5"/>
              <c:layout>
                <c:manualLayout>
                  <c:x val="-4.1473080349894699E-2"/>
                  <c:y val="1.627791324389626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9-8779-4BA5-B392-98ED625BA8B4}"/>
                </c:ext>
              </c:extLst>
            </c:dLbl>
            <c:dLbl>
              <c:idx val="6"/>
              <c:layout>
                <c:manualLayout>
                  <c:x val="-4.1473080349894699E-2"/>
                  <c:y val="1.446927204042925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7-8779-4BA5-B392-98ED625BA8B4}"/>
                </c:ext>
              </c:extLst>
            </c:dLbl>
            <c:dLbl>
              <c:idx val="7"/>
              <c:layout>
                <c:manualLayout>
                  <c:x val="-4.1473080349894796E-2"/>
                  <c:y val="1.446927204042932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6-8779-4BA5-B392-98ED625BA8B4}"/>
                </c:ext>
              </c:extLst>
            </c:dLbl>
            <c:dLbl>
              <c:idx val="8"/>
              <c:layout>
                <c:manualLayout>
                  <c:x val="-4.1473080349894699E-2"/>
                  <c:y val="1.446927204042925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3-8779-4BA5-B392-98ED625BA8B4}"/>
                </c:ext>
              </c:extLst>
            </c:dLbl>
            <c:dLbl>
              <c:idx val="9"/>
              <c:layout>
                <c:manualLayout>
                  <c:x val="-4.1473080349894699E-2"/>
                  <c:y val="1.446927204042925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2-8779-4BA5-B392-98ED625BA8B4}"/>
                </c:ext>
              </c:extLst>
            </c:dLbl>
            <c:dLbl>
              <c:idx val="10"/>
              <c:layout>
                <c:manualLayout>
                  <c:x val="-4.1473080349894699E-2"/>
                  <c:y val="1.446927204042932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F-8779-4BA5-B392-98ED625BA8B4}"/>
                </c:ext>
              </c:extLst>
            </c:dLbl>
            <c:dLbl>
              <c:idx val="11"/>
              <c:layout>
                <c:manualLayout>
                  <c:x val="-4.1473080349894699E-2"/>
                  <c:y val="1.266063083696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E-8779-4BA5-B392-98ED625BA8B4}"/>
                </c:ext>
              </c:extLst>
            </c:dLbl>
            <c:dLbl>
              <c:idx val="12"/>
              <c:layout>
                <c:manualLayout>
                  <c:x val="-4.1473080349894796E-2"/>
                  <c:y val="1.266063083696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B-8779-4BA5-B392-98ED625BA8B4}"/>
                </c:ext>
              </c:extLst>
            </c:dLbl>
            <c:dLbl>
              <c:idx val="13"/>
              <c:layout>
                <c:manualLayout>
                  <c:x val="-4.1473080349894796E-2"/>
                  <c:y val="1.266063083696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A-8779-4BA5-B392-98ED625BA8B4}"/>
                </c:ext>
              </c:extLst>
            </c:dLbl>
            <c:dLbl>
              <c:idx val="14"/>
              <c:layout>
                <c:manualLayout>
                  <c:x val="-4.1473080349894699E-2"/>
                  <c:y val="1.266063083696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7-8779-4BA5-B392-98ED625BA8B4}"/>
                </c:ext>
              </c:extLst>
            </c:dLbl>
            <c:dLbl>
              <c:idx val="15"/>
              <c:layout>
                <c:manualLayout>
                  <c:x val="-4.1473080349894699E-2"/>
                  <c:y val="1.085198963349523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6-8779-4BA5-B392-98ED625BA8B4}"/>
                </c:ext>
              </c:extLst>
            </c:dLbl>
            <c:dLbl>
              <c:idx val="16"/>
              <c:layout>
                <c:manualLayout>
                  <c:x val="-4.1473080349894699E-2"/>
                  <c:y val="1.085198963349523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3-8779-4BA5-B392-98ED625BA8B4}"/>
                </c:ext>
              </c:extLst>
            </c:dLbl>
            <c:dLbl>
              <c:idx val="17"/>
              <c:layout>
                <c:manualLayout>
                  <c:x val="-4.1473080349894796E-2"/>
                  <c:y val="1.085213204618842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1-8779-4BA5-B392-98ED625BA8B4}"/>
                </c:ext>
              </c:extLst>
            </c:dLbl>
            <c:dLbl>
              <c:idx val="18"/>
              <c:layout>
                <c:manualLayout>
                  <c:x val="-4.1473080349894699E-2"/>
                  <c:y val="1.08519896334953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7F-8779-4BA5-B392-98ED625BA8B4}"/>
                </c:ext>
              </c:extLst>
            </c:dLbl>
            <c:dLbl>
              <c:idx val="19"/>
              <c:layout>
                <c:manualLayout>
                  <c:x val="-4.1473080349894748E-2"/>
                  <c:y val="1.08519896334953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7D-8779-4BA5-B392-98ED625BA8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Sheet1!$A$2:$A$21</c:f>
              <c:strCache>
                <c:ptCount val="20"/>
                <c:pt idx="0">
                  <c:v>Colombia</c:v>
                </c:pt>
                <c:pt idx="1">
                  <c:v>DRC</c:v>
                </c:pt>
                <c:pt idx="2">
                  <c:v>Yemen</c:v>
                </c:pt>
                <c:pt idx="3">
                  <c:v>Nigeria</c:v>
                </c:pt>
                <c:pt idx="4">
                  <c:v>Chad</c:v>
                </c:pt>
                <c:pt idx="5">
                  <c:v>Kenya</c:v>
                </c:pt>
                <c:pt idx="6">
                  <c:v>South Sudan</c:v>
                </c:pt>
                <c:pt idx="7">
                  <c:v>Bangladesh</c:v>
                </c:pt>
                <c:pt idx="8">
                  <c:v>Somalia</c:v>
                </c:pt>
                <c:pt idx="9">
                  <c:v>Burkina Faso</c:v>
                </c:pt>
                <c:pt idx="10">
                  <c:v>Ethiopia</c:v>
                </c:pt>
                <c:pt idx="11">
                  <c:v>Niger</c:v>
                </c:pt>
                <c:pt idx="12">
                  <c:v>Afghanistan</c:v>
                </c:pt>
                <c:pt idx="13">
                  <c:v>Sudan</c:v>
                </c:pt>
                <c:pt idx="14">
                  <c:v>Jordan</c:v>
                </c:pt>
                <c:pt idx="15">
                  <c:v>Myanmar</c:v>
                </c:pt>
                <c:pt idx="16">
                  <c:v>Lebanon</c:v>
                </c:pt>
                <c:pt idx="17">
                  <c:v>Ukraine</c:v>
                </c:pt>
                <c:pt idx="18">
                  <c:v>Palestine</c:v>
                </c:pt>
                <c:pt idx="19">
                  <c:v>Syria</c:v>
                </c:pt>
              </c:strCache>
            </c:strRef>
          </c:cat>
          <c:val>
            <c:numRef>
              <c:f>Sheet1!$C$2:$C$21</c:f>
              <c:numCache>
                <c:formatCode>0%</c:formatCode>
                <c:ptCount val="20"/>
                <c:pt idx="0">
                  <c:v>0.5</c:v>
                </c:pt>
                <c:pt idx="1">
                  <c:v>0.59</c:v>
                </c:pt>
                <c:pt idx="2">
                  <c:v>0.68</c:v>
                </c:pt>
                <c:pt idx="3">
                  <c:v>0.7</c:v>
                </c:pt>
                <c:pt idx="4">
                  <c:v>0.56999999999999995</c:v>
                </c:pt>
                <c:pt idx="5">
                  <c:v>0.46</c:v>
                </c:pt>
                <c:pt idx="6">
                  <c:v>0.61</c:v>
                </c:pt>
                <c:pt idx="7">
                  <c:v>0.56999999999999995</c:v>
                </c:pt>
                <c:pt idx="8">
                  <c:v>0.41</c:v>
                </c:pt>
                <c:pt idx="9">
                  <c:v>0.57999999999999996</c:v>
                </c:pt>
                <c:pt idx="10">
                  <c:v>0.55000000000000004</c:v>
                </c:pt>
                <c:pt idx="11">
                  <c:v>0.44</c:v>
                </c:pt>
                <c:pt idx="12">
                  <c:v>0.51</c:v>
                </c:pt>
                <c:pt idx="13">
                  <c:v>0.51</c:v>
                </c:pt>
                <c:pt idx="14">
                  <c:v>0.44</c:v>
                </c:pt>
                <c:pt idx="15">
                  <c:v>0.31</c:v>
                </c:pt>
                <c:pt idx="16">
                  <c:v>0.46</c:v>
                </c:pt>
                <c:pt idx="17">
                  <c:v>0.43</c:v>
                </c:pt>
                <c:pt idx="18">
                  <c:v>0.47</c:v>
                </c:pt>
                <c:pt idx="19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F7-43E5-A206-6D7E6CF6B2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9017696"/>
        <c:axId val="1439034496"/>
      </c:barChart>
      <c:catAx>
        <c:axId val="14390176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9034496"/>
        <c:crosses val="autoZero"/>
        <c:auto val="1"/>
        <c:lblAlgn val="ctr"/>
        <c:lblOffset val="100"/>
        <c:noMultiLvlLbl val="0"/>
      </c:catAx>
      <c:valAx>
        <c:axId val="1439034496"/>
        <c:scaling>
          <c:orientation val="minMax"/>
          <c:max val="1"/>
        </c:scaling>
        <c:delete val="0"/>
        <c:axPos val="t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9017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19D6-47B3-BC14-5EFC1852F8D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9D6-47B3-BC14-5EFC1852F8D2}"/>
              </c:ext>
            </c:extLst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9D6-47B3-BC14-5EFC1852F8D2}"/>
                </c:ext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9D6-47B3-BC14-5EFC1852F8D2}"/>
                </c:ext>
              </c:extLst>
            </c:dLbl>
            <c:dLbl>
              <c:idx val="2"/>
              <c:layout>
                <c:manualLayout>
                  <c:x val="-1.57534954683442E-2"/>
                  <c:y val="1.0325093133291898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9D6-47B3-BC14-5EFC1852F8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UN</c:v>
                </c:pt>
                <c:pt idx="1">
                  <c:v>INGO</c:v>
                </c:pt>
                <c:pt idx="2">
                  <c:v>LNA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0.65</c:v>
                </c:pt>
                <c:pt idx="1">
                  <c:v>0.31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D6-47B3-BC14-5EFC1852F8D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"/>
        <c:axId val="54858447"/>
        <c:axId val="54858927"/>
      </c:barChart>
      <c:catAx>
        <c:axId val="5485844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858927"/>
        <c:crosses val="autoZero"/>
        <c:auto val="1"/>
        <c:lblAlgn val="ctr"/>
        <c:lblOffset val="100"/>
        <c:noMultiLvlLbl val="0"/>
      </c:catAx>
      <c:valAx>
        <c:axId val="54858927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548584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50">
          <a:solidFill>
            <a:schemeClr val="accent2"/>
          </a:solidFill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C15A-4851-8EC9-DF03BD7C570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15A-4851-8EC9-DF03BD7C570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UN</c:v>
                </c:pt>
                <c:pt idx="1">
                  <c:v>INGO</c:v>
                </c:pt>
                <c:pt idx="2">
                  <c:v>LNA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0.03</c:v>
                </c:pt>
                <c:pt idx="1">
                  <c:v>0.53</c:v>
                </c:pt>
                <c:pt idx="2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D6-47B3-BC14-5EFC1852F8D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"/>
        <c:axId val="54858447"/>
        <c:axId val="54858927"/>
      </c:barChart>
      <c:catAx>
        <c:axId val="5485844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858927"/>
        <c:crosses val="autoZero"/>
        <c:auto val="1"/>
        <c:lblAlgn val="ctr"/>
        <c:lblOffset val="100"/>
        <c:noMultiLvlLbl val="0"/>
      </c:catAx>
      <c:valAx>
        <c:axId val="54858927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548584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50">
          <a:solidFill>
            <a:schemeClr val="accent2"/>
          </a:solidFill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Direct and indirect funding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3"/>
            <c:marker>
              <c:symbol val="none"/>
            </c:marker>
            <c:bubble3D val="0"/>
            <c:spPr>
              <a:ln w="28575" cap="rnd">
                <a:solidFill>
                  <a:schemeClr val="accent1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0-291C-41F2-9B75-70BF9C32828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accent2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0.0%</c:formatCode>
                <c:ptCount val="4"/>
                <c:pt idx="0">
                  <c:v>6.7203920590856531E-2</c:v>
                </c:pt>
                <c:pt idx="1">
                  <c:v>0.10830208076951479</c:v>
                </c:pt>
                <c:pt idx="2">
                  <c:v>9.5412639330380342E-2</c:v>
                </c:pt>
                <c:pt idx="3">
                  <c:v>8.6999999999999994E-2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DA-43B5-AFC6-1D0CD5D58A0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Direct funding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Pt>
            <c:idx val="3"/>
            <c:marker>
              <c:symbol val="none"/>
            </c:marker>
            <c:bubble3D val="0"/>
            <c:spPr>
              <a:ln w="28575" cap="rnd">
                <a:solidFill>
                  <a:schemeClr val="accent5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291C-41F2-9B75-70BF9C32828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accent2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0.0%</c:formatCode>
                <c:ptCount val="4"/>
                <c:pt idx="0">
                  <c:v>2.3294111336135143E-2</c:v>
                </c:pt>
                <c:pt idx="1">
                  <c:v>4.6333824688506178E-2</c:v>
                </c:pt>
                <c:pt idx="2">
                  <c:v>3.8903132263012126E-2</c:v>
                </c:pt>
                <c:pt idx="3">
                  <c:v>4.2563444943650393E-2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DA-43B5-AFC6-1D0CD5D58A04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6655135"/>
        <c:axId val="56674815"/>
      </c:lineChart>
      <c:catAx>
        <c:axId val="566551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674815"/>
        <c:crosses val="autoZero"/>
        <c:auto val="1"/>
        <c:lblAlgn val="ctr"/>
        <c:lblOffset val="100"/>
        <c:noMultiLvlLbl val="0"/>
      </c:catAx>
      <c:valAx>
        <c:axId val="56674815"/>
        <c:scaling>
          <c:orientation val="minMax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6551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403795939498947E-2"/>
          <c:y val="4.9818602026282549E-2"/>
          <c:w val="0.60727566666128352"/>
          <c:h val="0.856502445513423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Funding available for anticipatory action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0"/>
                  <c:y val="0.1090884854284255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AD0-43AD-94A2-B355669228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0</c:formatCode>
                <c:ptCount val="4"/>
                <c:pt idx="0">
                  <c:v>157.64153109560002</c:v>
                </c:pt>
                <c:pt idx="1">
                  <c:v>305.22566699999999</c:v>
                </c:pt>
                <c:pt idx="2">
                  <c:v>304.56515793995544</c:v>
                </c:pt>
                <c:pt idx="3">
                  <c:v>333.9612201813581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02-47B2-87E6-5A6DC1E448D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Funding disbursed by anticipatory action activations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0</c:formatCode>
                <c:ptCount val="4"/>
                <c:pt idx="0">
                  <c:v>54.757876926335989</c:v>
                </c:pt>
                <c:pt idx="1">
                  <c:v>198.06580199999999</c:v>
                </c:pt>
                <c:pt idx="2">
                  <c:v>110.68547077301112</c:v>
                </c:pt>
                <c:pt idx="3">
                  <c:v>119.87558529807102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02-47B2-87E6-5A6DC1E448D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3"/>
        <c:axId val="319838255"/>
        <c:axId val="319837775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Funding available to anticipatory action frameworks as a % of total international humanitarian assistance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0.0%</c:formatCode>
                <c:ptCount val="4"/>
                <c:pt idx="0">
                  <c:v>3.5514196860951764E-3</c:v>
                </c:pt>
                <c:pt idx="1">
                  <c:v>6.5980720310248328E-3</c:v>
                </c:pt>
                <c:pt idx="2">
                  <c:v>7.3459184928418853E-3</c:v>
                </c:pt>
                <c:pt idx="3">
                  <c:v>9.6240839984418208E-3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602-47B2-87E6-5A6DC1E448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01468384"/>
        <c:axId val="2001467904"/>
      </c:lineChart>
      <c:catAx>
        <c:axId val="319838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9837775"/>
        <c:crosses val="autoZero"/>
        <c:auto val="1"/>
        <c:lblAlgn val="ctr"/>
        <c:lblOffset val="100"/>
        <c:noMultiLvlLbl val="0"/>
      </c:catAx>
      <c:valAx>
        <c:axId val="319837775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9838255"/>
        <c:crosses val="autoZero"/>
        <c:crossBetween val="between"/>
      </c:valAx>
      <c:valAx>
        <c:axId val="2001467904"/>
        <c:scaling>
          <c:orientation val="minMax"/>
          <c:max val="1.0000000000000002E-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1468384"/>
        <c:crosses val="max"/>
        <c:crossBetween val="between"/>
      </c:valAx>
      <c:catAx>
        <c:axId val="20014683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0146790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251444755065238"/>
          <c:y val="8.9288113729810974E-3"/>
          <c:w val="0.31748555244934751"/>
          <c:h val="0.960811319233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900"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874386170675145E-2"/>
          <c:y val="2.8487544005804735E-2"/>
          <c:w val="0.63623991236509947"/>
          <c:h val="0.82085807960011825"/>
        </c:manualLayout>
      </c:layout>
      <c:barChart>
        <c:barDir val="col"/>
        <c:grouping val="stacked"/>
        <c:varyColors val="0"/>
        <c:ser>
          <c:idx val="0"/>
          <c:order val="1"/>
          <c:tx>
            <c:strRef>
              <c:f>Sheet1!$B$1</c:f>
              <c:strCache>
                <c:ptCount val="1"/>
                <c:pt idx="0">
                  <c:v>Transfer value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Sheet1!$A$3:$A$9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Sheet1!$B$3:$B$9</c:f>
              <c:numCache>
                <c:formatCode>0.0</c:formatCode>
                <c:ptCount val="7"/>
                <c:pt idx="0">
                  <c:v>4.4598353337864136</c:v>
                </c:pt>
                <c:pt idx="1">
                  <c:v>5.3649822860226655</c:v>
                </c:pt>
                <c:pt idx="2">
                  <c:v>5.7505937584508295</c:v>
                </c:pt>
                <c:pt idx="3">
                  <c:v>8.4051389043409195</c:v>
                </c:pt>
                <c:pt idx="4">
                  <c:v>7.849269952150709</c:v>
                </c:pt>
                <c:pt idx="5" formatCode="_-* #,##0.0_-;\-* #,##0.0_-;_-* &quot;-&quot;_-;_-@_-">
                  <c:v>6.5679816084338016</c:v>
                </c:pt>
                <c:pt idx="6" formatCode="_-* #,##0.0_-;\-* #,##0.0_-;_-* &quot;-&quot;_-;_-@_-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33-43E1-8545-80DF0DE0F937}"/>
            </c:ext>
          </c:extLst>
        </c:ser>
        <c:ser>
          <c:idx val="1"/>
          <c:order val="2"/>
          <c:tx>
            <c:strRef>
              <c:f>Sheet1!$C$1</c:f>
              <c:strCache>
                <c:ptCount val="1"/>
                <c:pt idx="0">
                  <c:v>Estimated programming costs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-8.0212135812784997E-17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99F-4DF2-B086-EFAA25E4E7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Sheet1!$A$3:$A$9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Sheet1!$C$3:$C$9</c:f>
              <c:numCache>
                <c:formatCode>_-* #,##0.0_-;\-* #,##0.0_-;_-* "-"??_-;_-@_-</c:formatCode>
                <c:ptCount val="7"/>
                <c:pt idx="0">
                  <c:v>1.2933271035039142</c:v>
                </c:pt>
                <c:pt idx="1">
                  <c:v>1.3969857556743881</c:v>
                </c:pt>
                <c:pt idx="2">
                  <c:v>1.4767317415817616</c:v>
                </c:pt>
                <c:pt idx="3">
                  <c:v>2.1543674989829888</c:v>
                </c:pt>
                <c:pt idx="4">
                  <c:v>1.8527816068432894</c:v>
                </c:pt>
                <c:pt idx="5">
                  <c:v>1.5979651565514681</c:v>
                </c:pt>
                <c:pt idx="6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33-43E1-8545-80DF0DE0F937}"/>
            </c:ext>
          </c:extLst>
        </c:ser>
        <c:ser>
          <c:idx val="2"/>
          <c:order val="3"/>
          <c:tx>
            <c:v>Dummy</c:v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9BD9C1C-15E8-7442-B558-A2AB32C0ED0C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0-6EF2-454B-95B2-46B02C5F40F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EF41D5F-20AE-D64B-B8E9-C56DD8F82C7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6EF2-454B-95B2-46B02C5F40F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C246601-04CE-2048-A4E0-C89D1DA621ED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6EF2-454B-95B2-46B02C5F40F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A2B8A9E8-2149-FA4B-B52F-E090BE7B992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6EF2-454B-95B2-46B02C5F40F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563AFE93-6C47-D043-99CC-474C7C81507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6EF2-454B-95B2-46B02C5F40F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5648BC97-E282-A34E-BFBE-E6B08C19370A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6EF2-454B-95B2-46B02C5F40F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4629F708-6218-9F41-9475-E301809346AF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6EF2-454B-95B2-46B02C5F40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Sheet1!$A$3:$A$9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Sheet1!$G$3:$G$9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Sheet1!$D$3:$D$9</c15:f>
                <c15:dlblRangeCache>
                  <c:ptCount val="7"/>
                  <c:pt idx="0">
                    <c:v> 5.8 </c:v>
                  </c:pt>
                  <c:pt idx="1">
                    <c:v> 6.8 </c:v>
                  </c:pt>
                  <c:pt idx="2">
                    <c:v> 7.2 </c:v>
                  </c:pt>
                  <c:pt idx="3">
                    <c:v> 10.6 </c:v>
                  </c:pt>
                  <c:pt idx="4">
                    <c:v> 9.7 </c:v>
                  </c:pt>
                  <c:pt idx="5">
                    <c:v> 8.2 </c:v>
                  </c:pt>
                  <c:pt idx="6">
                    <c:v> 7.3 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F5F4-4ED7-9BEB-4F572C4A8F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86494175"/>
        <c:axId val="1846385103"/>
      </c:barChart>
      <c:lineChart>
        <c:grouping val="standard"/>
        <c:varyColors val="0"/>
        <c:ser>
          <c:idx val="3"/>
          <c:order val="0"/>
          <c:tx>
            <c:strRef>
              <c:f>Sheet1!$E$1</c:f>
              <c:strCache>
                <c:ptCount val="1"/>
                <c:pt idx="0">
                  <c:v>% IHA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2"/>
              <c:layout>
                <c:manualLayout>
                  <c:x val="-4.3420310429403947E-2"/>
                  <c:y val="-8.39482948590470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5386471845998217E-2"/>
                      <c:h val="9.537132837064309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99F-4DF2-B086-EFAA25E4E74A}"/>
                </c:ext>
              </c:extLst>
            </c:dLbl>
            <c:dLbl>
              <c:idx val="4"/>
              <c:layout>
                <c:manualLayout>
                  <c:x val="-4.2459711273533339E-2"/>
                  <c:y val="-8.82145064631426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99F-4DF2-B086-EFAA25E4E74A}"/>
                </c:ext>
              </c:extLst>
            </c:dLbl>
            <c:dLbl>
              <c:idx val="5"/>
              <c:layout>
                <c:manualLayout>
                  <c:x val="-4.3113164416335809E-2"/>
                  <c:y val="-7.95998124310219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9D6-421E-A998-2B85B08479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Sheet1!$A$3:$A$9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Sheet1!$E$3:$E$9</c:f>
              <c:numCache>
                <c:formatCode>0.0%</c:formatCode>
                <c:ptCount val="7"/>
                <c:pt idx="0">
                  <c:v>0.18807077325348512</c:v>
                </c:pt>
                <c:pt idx="1">
                  <c:v>0.21331448534535694</c:v>
                </c:pt>
                <c:pt idx="2">
                  <c:v>0.18951048144223401</c:v>
                </c:pt>
                <c:pt idx="3">
                  <c:v>0.23947201947951771</c:v>
                </c:pt>
                <c:pt idx="4">
                  <c:v>0.21208504700676881</c:v>
                </c:pt>
                <c:pt idx="5">
                  <c:v>0.19553683146850884</c:v>
                </c:pt>
                <c:pt idx="6">
                  <c:v>0.21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733-43E1-8545-80DF0DE0F93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362096639"/>
        <c:axId val="1362095199"/>
      </c:lineChart>
      <c:catAx>
        <c:axId val="9864941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lnSpc>
                <a:spcPct val="80000"/>
              </a:lnSpc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6385103"/>
        <c:crosses val="autoZero"/>
        <c:auto val="1"/>
        <c:lblAlgn val="ctr"/>
        <c:lblOffset val="100"/>
        <c:noMultiLvlLbl val="0"/>
      </c:catAx>
      <c:valAx>
        <c:axId val="1846385103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6494175"/>
        <c:crosses val="autoZero"/>
        <c:crossBetween val="between"/>
      </c:valAx>
      <c:valAx>
        <c:axId val="1362095199"/>
        <c:scaling>
          <c:orientation val="minMax"/>
          <c:max val="0.25"/>
          <c:min val="-0.1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2096639"/>
        <c:crosses val="max"/>
        <c:crossBetween val="between"/>
      </c:valAx>
      <c:catAx>
        <c:axId val="136209663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36209519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74869282496163359"/>
          <c:y val="0.13548278734782726"/>
          <c:w val="0.25130717503836636"/>
          <c:h val="0.48460815876556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900"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532224929396143E-2"/>
          <c:y val="1.8909233937887435E-2"/>
          <c:w val="0.68212135014387665"/>
          <c:h val="0.9132457172493804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Multilateral organisations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17.100000000000001</c:v>
                </c:pt>
                <c:pt idx="1">
                  <c:v>27.5</c:v>
                </c:pt>
                <c:pt idx="2">
                  <c:v>19.600000000000001</c:v>
                </c:pt>
                <c:pt idx="3">
                  <c:v>20.100000000000001</c:v>
                </c:pt>
                <c:pt idx="4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78-4E36-A809-4141EFF0002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International NGOs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5.9</c:v>
                </c:pt>
                <c:pt idx="1">
                  <c:v>7.7</c:v>
                </c:pt>
                <c:pt idx="2">
                  <c:v>7.8</c:v>
                </c:pt>
                <c:pt idx="3">
                  <c:v>6.7</c:v>
                </c:pt>
                <c:pt idx="4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78-4E36-A809-4141EFF0002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Pooled funds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2.2999999999999998</c:v>
                </c:pt>
                <c:pt idx="1">
                  <c:v>2.1</c:v>
                </c:pt>
                <c:pt idx="2">
                  <c:v>1.8</c:v>
                </c:pt>
                <c:pt idx="3">
                  <c:v>1.8</c:v>
                </c:pt>
                <c:pt idx="4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B78-4E36-A809-4141EFF0002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Local/national actors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  <c:pt idx="0">
                  <c:v>0.5</c:v>
                </c:pt>
                <c:pt idx="1">
                  <c:v>1.1000000000000001</c:v>
                </c:pt>
                <c:pt idx="2">
                  <c:v>1.8</c:v>
                </c:pt>
                <c:pt idx="3">
                  <c:v>1.4</c:v>
                </c:pt>
                <c:pt idx="4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B78-4E36-A809-4141EFF0002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International Red Cross/Red Crescent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Sheet1!$F$2:$F$6</c:f>
              <c:numCache>
                <c:formatCode>General</c:formatCode>
                <c:ptCount val="5"/>
                <c:pt idx="0">
                  <c:v>2</c:v>
                </c:pt>
                <c:pt idx="1">
                  <c:v>2.9</c:v>
                </c:pt>
                <c:pt idx="2">
                  <c:v>3.2</c:v>
                </c:pt>
                <c:pt idx="3">
                  <c:v>2.2999999999999998</c:v>
                </c:pt>
                <c:pt idx="4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B78-4E36-A809-4141EFF0002E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Sheet1!$G$2:$G$6</c:f>
              <c:numCache>
                <c:formatCode>General</c:formatCode>
                <c:ptCount val="5"/>
                <c:pt idx="0">
                  <c:v>4.4000000000000004</c:v>
                </c:pt>
                <c:pt idx="1">
                  <c:v>3</c:v>
                </c:pt>
                <c:pt idx="2">
                  <c:v>3</c:v>
                </c:pt>
                <c:pt idx="3">
                  <c:v>2.6</c:v>
                </c:pt>
                <c:pt idx="4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B78-4E36-A809-4141EFF0002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311445135"/>
        <c:axId val="1311448015"/>
      </c:barChart>
      <c:catAx>
        <c:axId val="13114451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1448015"/>
        <c:crosses val="autoZero"/>
        <c:auto val="1"/>
        <c:lblAlgn val="ctr"/>
        <c:lblOffset val="100"/>
        <c:noMultiLvlLbl val="0"/>
      </c:catAx>
      <c:valAx>
        <c:axId val="1311448015"/>
        <c:scaling>
          <c:orientation val="minMax"/>
          <c:max val="45"/>
        </c:scaling>
        <c:delete val="0"/>
        <c:axPos val="l"/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14451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385094631297197"/>
          <c:y val="0.47421457342993023"/>
          <c:w val="0.27945915792297876"/>
          <c:h val="0.417116887295085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014-4EF6-A621-D96656C1DC00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014-4EF6-A621-D96656C1DC00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014-4EF6-A621-D96656C1DC0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accent2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F014-4EF6-A621-D96656C1DC0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accent2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F014-4EF6-A621-D96656C1DC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Increasing</c:v>
                </c:pt>
                <c:pt idx="1">
                  <c:v>Stable</c:v>
                </c:pt>
                <c:pt idx="2">
                  <c:v>Decreasing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</c:v>
                </c:pt>
                <c:pt idx="1">
                  <c:v>3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014-4EF6-A621-D96656C1DC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 b="0">
          <a:solidFill>
            <a:schemeClr val="bg1"/>
          </a:solidFill>
          <a:latin typeface="+mj-lt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513-4E0F-A147-229C7487A2C6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513-4E0F-A147-229C7487A2C6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513-4E0F-A147-229C7487A2C6}"/>
              </c:ext>
            </c:extLst>
          </c:dPt>
          <c:dLbls>
            <c:dLbl>
              <c:idx val="2"/>
              <c:tx>
                <c:rich>
                  <a:bodyPr/>
                  <a:lstStyle/>
                  <a:p>
                    <a:fld id="{D96697B6-8157-4013-AC18-95C8BA325250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513-4E0F-A147-229C7487A2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accent2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Increasing</c:v>
                </c:pt>
                <c:pt idx="1">
                  <c:v>Stable</c:v>
                </c:pt>
                <c:pt idx="2">
                  <c:v>Decreasing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</c:v>
                </c:pt>
                <c:pt idx="1">
                  <c:v>4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513-4E0F-A147-229C7487A2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bg1"/>
          </a:solidFill>
          <a:latin typeface="+mj-lt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C0B-469D-8AA5-C0495152A897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C0B-469D-8AA5-C0495152A897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C0B-469D-8AA5-C0495152A89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accent2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3C0B-469D-8AA5-C0495152A89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accent2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3C0B-469D-8AA5-C0495152A8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Increasing</c:v>
                </c:pt>
                <c:pt idx="1">
                  <c:v>Stable</c:v>
                </c:pt>
                <c:pt idx="2">
                  <c:v>Decreasing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</c:v>
                </c:pt>
                <c:pt idx="1">
                  <c:v>3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C0B-469D-8AA5-C0495152A8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 b="0">
          <a:solidFill>
            <a:schemeClr val="bg1"/>
          </a:solidFill>
          <a:latin typeface="+mj-lt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7E7-4C76-A28C-E8A2B87ADCAE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7E7-4C76-A28C-E8A2B87ADCAE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7E7-4C76-A28C-E8A2B87ADCA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accent2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87E7-4C76-A28C-E8A2B87ADCA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accent2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87E7-4C76-A28C-E8A2B87ADC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Increasing</c:v>
                </c:pt>
                <c:pt idx="1">
                  <c:v>Stable</c:v>
                </c:pt>
                <c:pt idx="2">
                  <c:v>Decreasing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</c:v>
                </c:pt>
                <c:pt idx="1">
                  <c:v>6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7E7-4C76-A28C-E8A2B87ADC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bg1"/>
          </a:solidFill>
          <a:latin typeface="+mj-lt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760238199216182E-2"/>
          <c:y val="4.7113672104355603E-2"/>
          <c:w val="0.91167933541631063"/>
          <c:h val="0.71518014656162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funding to protracted crises</c:v>
                </c:pt>
              </c:strCache>
            </c:strRef>
          </c:tx>
          <c:spPr>
            <a:ln w="28575" cap="rnd">
              <a:solidFill>
                <a:schemeClr val="bg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2"/>
              </a:solidFill>
              <a:ln w="9525">
                <a:solidFill>
                  <a:schemeClr val="bg2"/>
                </a:solidFill>
              </a:ln>
              <a:effectLst/>
            </c:spPr>
          </c:marker>
          <c:dPt>
            <c:idx val="10"/>
            <c:marker>
              <c:symbol val="circle"/>
              <c:size val="5"/>
              <c:spPr>
                <a:solidFill>
                  <a:schemeClr val="bg2"/>
                </a:solidFill>
                <a:ln w="9525">
                  <a:solidFill>
                    <a:schemeClr val="bg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bg2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0-E477-48C8-8528-4DC86094ABB3}"/>
              </c:ext>
            </c:extLst>
          </c:dPt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818-456D-B0A1-14EF42D4EF5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77-48C8-8528-4DC86094ABB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477-48C8-8528-4DC86094ABB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477-48C8-8528-4DC86094ABB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477-48C8-8528-4DC86094ABB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477-48C8-8528-4DC86094ABB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477-48C8-8528-4DC86094ABB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477-48C8-8528-4DC86094ABB3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477-48C8-8528-4DC86094AB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Sheet1!$B$2:$B$12</c:f>
              <c:numCache>
                <c:formatCode>0%</c:formatCode>
                <c:ptCount val="11"/>
                <c:pt idx="0">
                  <c:v>0.53822789309214336</c:v>
                </c:pt>
                <c:pt idx="1">
                  <c:v>0.70745597067503097</c:v>
                </c:pt>
                <c:pt idx="2">
                  <c:v>0.88642775937779905</c:v>
                </c:pt>
                <c:pt idx="3">
                  <c:v>0.86211196052399186</c:v>
                </c:pt>
                <c:pt idx="4">
                  <c:v>0.84821244108082494</c:v>
                </c:pt>
                <c:pt idx="5">
                  <c:v>0.88931942613851367</c:v>
                </c:pt>
                <c:pt idx="6">
                  <c:v>0.85795654291411183</c:v>
                </c:pt>
                <c:pt idx="7">
                  <c:v>0.88962732150687918</c:v>
                </c:pt>
                <c:pt idx="8">
                  <c:v>0.94739497452708676</c:v>
                </c:pt>
                <c:pt idx="9">
                  <c:v>0.94753577303757752</c:v>
                </c:pt>
                <c:pt idx="10">
                  <c:v>0.92476317821705678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621-4AB2-B86F-F2FB537F58E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% requirements to protracted crises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477-48C8-8528-4DC86094ABB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477-48C8-8528-4DC86094ABB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477-48C8-8528-4DC86094ABB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477-48C8-8528-4DC86094ABB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477-48C8-8528-4DC86094ABB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477-48C8-8528-4DC86094ABB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477-48C8-8528-4DC86094ABB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477-48C8-8528-4DC86094ABB3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477-48C8-8528-4DC86094ABB3}"/>
                </c:ext>
              </c:extLst>
            </c:dLbl>
            <c:dLbl>
              <c:idx val="1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477-48C8-8528-4DC86094AB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5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Sheet1!$C$2:$C$12</c:f>
              <c:numCache>
                <c:formatCode>0%</c:formatCode>
                <c:ptCount val="11"/>
                <c:pt idx="0">
                  <c:v>0.57858941309643086</c:v>
                </c:pt>
                <c:pt idx="1">
                  <c:v>0.69774807127221372</c:v>
                </c:pt>
                <c:pt idx="2">
                  <c:v>0.83170765032078997</c:v>
                </c:pt>
                <c:pt idx="3">
                  <c:v>0.79737355471757665</c:v>
                </c:pt>
                <c:pt idx="4">
                  <c:v>0.78122447813733242</c:v>
                </c:pt>
                <c:pt idx="5">
                  <c:v>0.83813754475857438</c:v>
                </c:pt>
                <c:pt idx="6">
                  <c:v>0.83146964117607725</c:v>
                </c:pt>
                <c:pt idx="7">
                  <c:v>0.9060200719348408</c:v>
                </c:pt>
                <c:pt idx="8">
                  <c:v>0.91497076821854728</c:v>
                </c:pt>
                <c:pt idx="9">
                  <c:v>0.9300141485621255</c:v>
                </c:pt>
                <c:pt idx="10">
                  <c:v>0.94335042742774478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621-4AB2-B86F-F2FB537F58EC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6620640"/>
        <c:axId val="66620160"/>
      </c:lineChart>
      <c:catAx>
        <c:axId val="6662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620160"/>
        <c:crosses val="autoZero"/>
        <c:auto val="1"/>
        <c:lblAlgn val="ctr"/>
        <c:lblOffset val="100"/>
        <c:noMultiLvlLbl val="0"/>
      </c:catAx>
      <c:valAx>
        <c:axId val="66620160"/>
        <c:scaling>
          <c:orientation val="minMax"/>
          <c:max val="1"/>
          <c:min val="0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620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3225951033482413"/>
          <c:w val="1"/>
          <c:h val="6.34574285647799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900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629649699784924E-2"/>
          <c:y val="4.3104046751074904E-2"/>
          <c:w val="0.90848454532725809"/>
          <c:h val="0.7067064281185253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Appeal funding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13.3</c:v>
                </c:pt>
                <c:pt idx="1">
                  <c:v>15.5</c:v>
                </c:pt>
                <c:pt idx="2">
                  <c:v>17.8</c:v>
                </c:pt>
                <c:pt idx="3">
                  <c:v>19.600000000000001</c:v>
                </c:pt>
                <c:pt idx="4">
                  <c:v>20</c:v>
                </c:pt>
                <c:pt idx="5">
                  <c:v>21.5</c:v>
                </c:pt>
                <c:pt idx="6">
                  <c:v>31.6</c:v>
                </c:pt>
                <c:pt idx="7">
                  <c:v>26.4</c:v>
                </c:pt>
                <c:pt idx="8">
                  <c:v>25.6</c:v>
                </c:pt>
                <c:pt idx="9">
                  <c:v>16.600000000000001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B0-4DBF-8A4D-5FF341F6D5DE}"/>
            </c:ext>
          </c:extLst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Hyper-prioritised requirements</c:v>
                </c:pt>
              </c:strCache>
            </c:strRef>
          </c:tx>
          <c:spPr>
            <a:pattFill prst="wdUpDiag">
              <a:fgClr>
                <a:schemeClr val="accent5"/>
              </a:fgClr>
              <a:bgClr>
                <a:schemeClr val="bg1"/>
              </a:bgClr>
            </a:patt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Sheet1!$E$2:$E$12</c:f>
              <c:numCache>
                <c:formatCode>General</c:formatCode>
                <c:ptCount val="11"/>
                <c:pt idx="9">
                  <c:v>12.9</c:v>
                </c:pt>
                <c:pt idx="10">
                  <c:v>23.6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4B0-4DBF-8A4D-5FF341F6D5DE}"/>
            </c:ext>
          </c:extLst>
        </c:ser>
        <c:ser>
          <c:idx val="4"/>
          <c:order val="2"/>
          <c:tx>
            <c:strRef>
              <c:f>Sheet1!$F$1</c:f>
              <c:strCache>
                <c:ptCount val="1"/>
                <c:pt idx="0">
                  <c:v>Unmet appeal requirements</c:v>
                </c:pt>
              </c:strCache>
            </c:strRef>
          </c:tx>
          <c:spPr>
            <a:noFill/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Sheet1!$F$2:$F$12</c:f>
              <c:numCache>
                <c:formatCode>General</c:formatCode>
                <c:ptCount val="11"/>
                <c:pt idx="0">
                  <c:v>8.9</c:v>
                </c:pt>
                <c:pt idx="1">
                  <c:v>11.8</c:v>
                </c:pt>
                <c:pt idx="2">
                  <c:v>11.2</c:v>
                </c:pt>
                <c:pt idx="3">
                  <c:v>10.9</c:v>
                </c:pt>
                <c:pt idx="4">
                  <c:v>18</c:v>
                </c:pt>
                <c:pt idx="5">
                  <c:v>16.899999999999999</c:v>
                </c:pt>
                <c:pt idx="6">
                  <c:v>20.399999999999999</c:v>
                </c:pt>
                <c:pt idx="7">
                  <c:v>29.7</c:v>
                </c:pt>
                <c:pt idx="8">
                  <c:v>23.8</c:v>
                </c:pt>
                <c:pt idx="9">
                  <c:v>17.7</c:v>
                </c:pt>
                <c:pt idx="10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4B0-4DBF-8A4D-5FF341F6D5DE}"/>
            </c:ext>
          </c:extLst>
        </c:ser>
        <c:ser>
          <c:idx val="1"/>
          <c:order val="3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A716282A-9CB6-8C4F-A2C7-D9F27CD889A1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0-E07E-481C-A0B2-1029595A189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4D3107B-2236-B746-BD09-0ECA2C7501C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E07E-481C-A0B2-1029595A189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6D19520-4D87-4545-A22A-7E4F9EE94EFC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E07E-481C-A0B2-1029595A189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B0B5E8FA-3FDE-A048-87B1-0C8F35AEB7B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E07E-481C-A0B2-1029595A189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763447C4-55BA-294A-898A-0D9CAE05B93E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E07E-481C-A0B2-1029595A189F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C0F334EB-1E69-9A4E-8810-7932AF624E4E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E07E-481C-A0B2-1029595A189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90864FFF-FD39-9F43-958B-946907B1CBE2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E07E-481C-A0B2-1029595A189F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F6E67ED3-74F0-EA4E-AD2E-7BFB0F767F6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E07E-481C-A0B2-1029595A189F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AB52CDD1-2034-BD46-A19E-6E9699D54CA7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E07E-481C-A0B2-1029595A189F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85AEA033-80EA-CA48-ABBC-113D4A6B21A2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E07E-481C-A0B2-1029595A189F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91D88B12-863A-DC4A-A0EC-BFFF532CCC0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E07E-481C-A0B2-1029595A18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Sheet1!$G$2:$G$12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Sheet1!$C$2:$C$12</c15:f>
                <c15:dlblRangeCache>
                  <c:ptCount val="11"/>
                  <c:pt idx="0">
                    <c:v>22.3</c:v>
                  </c:pt>
                  <c:pt idx="1">
                    <c:v>27.3</c:v>
                  </c:pt>
                  <c:pt idx="2">
                    <c:v>29</c:v>
                  </c:pt>
                  <c:pt idx="3">
                    <c:v>30.4</c:v>
                  </c:pt>
                  <c:pt idx="4">
                    <c:v>37.9</c:v>
                  </c:pt>
                  <c:pt idx="5">
                    <c:v>38.4</c:v>
                  </c:pt>
                  <c:pt idx="6">
                    <c:v>52</c:v>
                  </c:pt>
                  <c:pt idx="7">
                    <c:v>56.1</c:v>
                  </c:pt>
                  <c:pt idx="8">
                    <c:v>49.4</c:v>
                  </c:pt>
                  <c:pt idx="9">
                    <c:v>47.2</c:v>
                  </c:pt>
                  <c:pt idx="10">
                    <c:v>33.3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1A58-49A8-AE1A-16A3896FA81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6"/>
        <c:overlap val="100"/>
        <c:axId val="2057367263"/>
        <c:axId val="2057350943"/>
      </c:barChart>
      <c:catAx>
        <c:axId val="2057367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7350943"/>
        <c:crosses val="autoZero"/>
        <c:auto val="1"/>
        <c:lblAlgn val="ctr"/>
        <c:lblOffset val="100"/>
        <c:noMultiLvlLbl val="0"/>
      </c:catAx>
      <c:valAx>
        <c:axId val="2057350943"/>
        <c:scaling>
          <c:orientation val="minMax"/>
          <c:max val="6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73672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1.4962993653778418E-2"/>
          <c:y val="0.8471830462070743"/>
          <c:w val="0.83469412548929911"/>
          <c:h val="0.127364912279749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900"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D752-49EA-A442-2AE574EDC0D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accent2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Change in humanitarian</c:v>
                </c:pt>
                <c:pt idx="1">
                  <c:v>Change in development (excl. hum, in-donor refugee costs, debt relief)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-0.19650284189002687</c:v>
                </c:pt>
                <c:pt idx="1">
                  <c:v>-0.26300000000000001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0B-476C-8E6A-2BAD6D1D558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42433343"/>
        <c:axId val="342432863"/>
      </c:barChart>
      <c:catAx>
        <c:axId val="3424333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432863"/>
        <c:crosses val="autoZero"/>
        <c:auto val="1"/>
        <c:lblAlgn val="ctr"/>
        <c:lblOffset val="100"/>
        <c:noMultiLvlLbl val="0"/>
      </c:catAx>
      <c:valAx>
        <c:axId val="342432863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4333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Top four DAC donors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Sheet1!$B$2:$B$11</c:f>
              <c:numCache>
                <c:formatCode>0%</c:formatCode>
                <c:ptCount val="10"/>
                <c:pt idx="0">
                  <c:v>0.65834340293779348</c:v>
                </c:pt>
                <c:pt idx="1">
                  <c:v>0.66872698633049699</c:v>
                </c:pt>
                <c:pt idx="2">
                  <c:v>0.60675486628901154</c:v>
                </c:pt>
                <c:pt idx="3">
                  <c:v>0.66317585819980662</c:v>
                </c:pt>
                <c:pt idx="4">
                  <c:v>0.64848428026218741</c:v>
                </c:pt>
                <c:pt idx="5">
                  <c:v>0.66327712469934308</c:v>
                </c:pt>
                <c:pt idx="6">
                  <c:v>0.6486292539117261</c:v>
                </c:pt>
                <c:pt idx="7">
                  <c:v>0.61844117853488756</c:v>
                </c:pt>
                <c:pt idx="8">
                  <c:v>0.61035239508605887</c:v>
                </c:pt>
                <c:pt idx="9">
                  <c:v>0.47302701945148512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69-47E0-A265-3597CF3962A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Other DAC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Sheet1!$C$2:$C$11</c:f>
              <c:numCache>
                <c:formatCode>0%</c:formatCode>
                <c:ptCount val="10"/>
                <c:pt idx="0">
                  <c:v>0.24879380971982124</c:v>
                </c:pt>
                <c:pt idx="1">
                  <c:v>0.26576776752397874</c:v>
                </c:pt>
                <c:pt idx="2">
                  <c:v>0.24211800719340959</c:v>
                </c:pt>
                <c:pt idx="3">
                  <c:v>0.23492255141076004</c:v>
                </c:pt>
                <c:pt idx="4">
                  <c:v>0.25677549180397502</c:v>
                </c:pt>
                <c:pt idx="5">
                  <c:v>0.22878230406038835</c:v>
                </c:pt>
                <c:pt idx="6">
                  <c:v>0.26212144065273651</c:v>
                </c:pt>
                <c:pt idx="7">
                  <c:v>0.26261618611086623</c:v>
                </c:pt>
                <c:pt idx="8">
                  <c:v>0.26904497476474976</c:v>
                </c:pt>
                <c:pt idx="9">
                  <c:v>0.34154516263264839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69-47E0-A265-3597CF3962A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5"/>
            </a:solidFill>
            <a:ln w="25400">
              <a:noFill/>
            </a:ln>
            <a:effectLst/>
          </c:spP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Sheet1!$D$2:$D$11</c:f>
              <c:numCache>
                <c:formatCode>0%</c:formatCode>
                <c:ptCount val="10"/>
                <c:pt idx="0">
                  <c:v>8.9530684110088299E-2</c:v>
                </c:pt>
                <c:pt idx="1">
                  <c:v>5.7242209570627207E-2</c:v>
                </c:pt>
                <c:pt idx="2">
                  <c:v>0.14757094223941963</c:v>
                </c:pt>
                <c:pt idx="3">
                  <c:v>9.8839381602009724E-2</c:v>
                </c:pt>
                <c:pt idx="4">
                  <c:v>8.8077779551319513E-2</c:v>
                </c:pt>
                <c:pt idx="5">
                  <c:v>0.1057673605380666</c:v>
                </c:pt>
                <c:pt idx="6">
                  <c:v>8.4131234770471255E-2</c:v>
                </c:pt>
                <c:pt idx="7">
                  <c:v>0.10276784659492734</c:v>
                </c:pt>
                <c:pt idx="8">
                  <c:v>0.10235428995177751</c:v>
                </c:pt>
                <c:pt idx="9">
                  <c:v>0.16982066992970762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69-47E0-A265-3597CF3962A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Other non-DAC</c:v>
                </c:pt>
              </c:strCache>
            </c:strRef>
          </c:tx>
          <c:spPr>
            <a:solidFill>
              <a:schemeClr val="accent4"/>
            </a:solidFill>
            <a:ln w="25400">
              <a:noFill/>
            </a:ln>
            <a:effectLst/>
          </c:spP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Sheet1!$E$2:$E$11</c:f>
              <c:numCache>
                <c:formatCode>0%</c:formatCode>
                <c:ptCount val="10"/>
                <c:pt idx="0">
                  <c:v>3.332103232297053E-3</c:v>
                </c:pt>
                <c:pt idx="1">
                  <c:v>8.2630365748970792E-3</c:v>
                </c:pt>
                <c:pt idx="2">
                  <c:v>3.5561842781592105E-3</c:v>
                </c:pt>
                <c:pt idx="3">
                  <c:v>3.0622087874235503E-3</c:v>
                </c:pt>
                <c:pt idx="4">
                  <c:v>6.6624483825179093E-3</c:v>
                </c:pt>
                <c:pt idx="5">
                  <c:v>2.1732107022018601E-3</c:v>
                </c:pt>
                <c:pt idx="6">
                  <c:v>5.1180706650660948E-3</c:v>
                </c:pt>
                <c:pt idx="7">
                  <c:v>1.6174788759319179E-2</c:v>
                </c:pt>
                <c:pt idx="8">
                  <c:v>1.8248340197413906E-2</c:v>
                </c:pt>
                <c:pt idx="9">
                  <c:v>1.5607147986158736E-2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269-47E0-A265-3597CF3962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9012448"/>
        <c:axId val="159011968"/>
      </c:areaChart>
      <c:catAx>
        <c:axId val="159012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011968"/>
        <c:crosses val="autoZero"/>
        <c:auto val="1"/>
        <c:lblAlgn val="ctr"/>
        <c:lblOffset val="100"/>
        <c:noMultiLvlLbl val="0"/>
      </c:catAx>
      <c:valAx>
        <c:axId val="159011968"/>
        <c:scaling>
          <c:orientation val="minMax"/>
          <c:max val="1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01244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1389_CD9DD46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78A5938-81F7-4ECF-A1B1-03571EF87F0F}" authorId="{5A1F3A56-54E1-6A83-5A1A-DF88A9E6D183}" status="resolved" created="2025-06-12T10:40:56.593">
    <pc:sldMkLst xmlns:pc="http://schemas.microsoft.com/office/powerpoint/2013/main/command">
      <pc:docMk/>
      <pc:sldMk cId="3449672808" sldId="5001"/>
    </pc:sldMkLst>
    <p188:txBody>
      <a:bodyPr/>
      <a:lstStyle/>
      <a:p>
        <a:r>
          <a:rPr lang="en-US"/>
          <a:t>Let's move this together with slide 27 to after the slide titled 'over the last decade' etc.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EAC525-7BA6-41F8-BDE8-53481CB7EC10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5DFB43-5DEE-46D9-8D96-FAD2C1CF41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072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No redesign needed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5348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5355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3145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7081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587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9156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2038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5380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9531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037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>
              <a:lnSpc>
                <a:spcPts val="1500"/>
              </a:lnSpc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689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965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06942D-3185-0FFE-E39F-BB1AA615A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BBC83D-5CC7-E37C-F353-5AA5BF28F4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9B59ED-3AC3-354A-2AA3-EABB5FA1D1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.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72959F-CD9D-8BA5-0D1B-BF71A4401F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578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7216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2CE49-A7C5-757A-94CB-549B59A67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58EC95-83C2-39C6-3239-8DB57D7354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1C5E55-CC07-497B-D82E-CA0396839D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GB"/>
              <a:t>For the chart on the right is it possible to animate up to 2023, then do each of the next few years upon clicking</a:t>
            </a:r>
          </a:p>
          <a:p>
            <a:pPr marL="171450" indent="-171450">
              <a:buFontTx/>
              <a:buChar char="-"/>
            </a:pPr>
            <a:r>
              <a:rPr lang="en-GB"/>
              <a:t>Add US $ billions to the y axis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502E96-C687-BDAA-88A6-4B0C672AA1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4694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31886-6355-8929-100D-ED0D0702E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618E95-1542-C675-5B89-3515747D89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BB05DB-8867-21A4-D9BA-8B1C37305D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42813C-2488-A522-6162-C365E56EBF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8585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4330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3534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108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8621-7185-4C6E-A6BA-57C02575F53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FF16080-77A1-36D1-6C7C-8168A491087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defTabSz="914400"/>
            <a:r>
              <a:rPr lang="en-US"/>
              <a:t>The State of the Humanitarian System Report 2022</a:t>
            </a:r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DBDD6A73-12A7-C2DE-94B8-97B796AD2D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5088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55399" y="6571734"/>
            <a:ext cx="420571" cy="2571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rmAutofit/>
          </a:bodyPr>
          <a:lstStyle>
            <a:lvl1pPr algn="r">
              <a:defRPr kumimoji="0" lang="en-US" sz="900" b="0" i="0" u="none" strike="noStrike" cap="none" spc="0" normalizeH="0" baseline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pitana Light" panose="020B0402020204060303" pitchFamily="34" charset="0"/>
              </a:defRPr>
            </a:lvl1pPr>
          </a:lstStyle>
          <a:p>
            <a:pPr defTabSz="914400"/>
            <a:fld id="{48F63A3B-78C7-47BE-AE5E-E10140E04643}" type="slidenum">
              <a:rPr lang="en-GB" smtClean="0"/>
              <a:pPr defTabSz="914400"/>
              <a:t>‹#›</a:t>
            </a:fld>
            <a:endParaRPr lang="en-GB"/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A9B1A235-2428-B998-5E81-47A0EBF6E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10847"/>
            <a:ext cx="10515600" cy="91503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636C78C-5490-C88B-3E5E-03DF37107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1452246"/>
            <a:ext cx="10515600" cy="435133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87E60C11-F34E-AEE5-0BFA-C5B30E984C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2389" y="6571734"/>
            <a:ext cx="4114800" cy="35877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rmAutofit/>
          </a:bodyPr>
          <a:lstStyle>
            <a:lvl1pPr>
              <a:defRPr kumimoji="0" lang="en-GB" sz="7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pitana Light" panose="020B0402020204060303" pitchFamily="34" charset="0"/>
              </a:defRPr>
            </a:lvl1pPr>
          </a:lstStyle>
          <a:p>
            <a:pPr defTabSz="914400"/>
            <a:r>
              <a:rPr lang="en-US"/>
              <a:t>The State of the Humanitarian System Report 2022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395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hf sldNum="0" hdr="0" dt="0"/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accent2"/>
          </a:solidFill>
          <a:latin typeface="+mj-lt"/>
          <a:ea typeface="Verdana" panose="020B0604030504040204" pitchFamily="34" charset="0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Verdana" panose="020B0604030504040204" pitchFamily="34" charset="0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2"/>
          </a:solidFill>
          <a:latin typeface="+mn-lt"/>
          <a:ea typeface="Verdana" panose="020B0604030504040204" pitchFamily="34" charset="0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accent2"/>
          </a:solidFill>
          <a:latin typeface="+mn-lt"/>
          <a:ea typeface="Verdana" panose="020B0604030504040204" pitchFamily="34" charset="0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2"/>
          </a:solidFill>
          <a:latin typeface="+mn-lt"/>
          <a:ea typeface="Verdana" panose="020B0604030504040204" pitchFamily="34" charset="0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2"/>
          </a:solidFill>
          <a:latin typeface="+mn-lt"/>
          <a:ea typeface="Verdana" panose="020B0604030504040204" pitchFamily="34" charset="0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F26B43"/>
          </p15:clr>
        </p15:guide>
        <p15:guide id="2" pos="7680" userDrawn="1">
          <p15:clr>
            <a:srgbClr val="F26B43"/>
          </p15:clr>
        </p15:guide>
        <p15:guide id="3" pos="257" userDrawn="1">
          <p15:clr>
            <a:srgbClr val="F26B43"/>
          </p15:clr>
        </p15:guide>
        <p15:guide id="4" pos="7432" userDrawn="1">
          <p15:clr>
            <a:srgbClr val="F26B43"/>
          </p15:clr>
        </p15:guide>
        <p15:guide id="5" orient="horz" userDrawn="1">
          <p15:clr>
            <a:srgbClr val="F26B43"/>
          </p15:clr>
        </p15:guide>
        <p15:guide id="6" orient="horz" pos="4320" userDrawn="1">
          <p15:clr>
            <a:srgbClr val="F26B43"/>
          </p15:clr>
        </p15:guide>
        <p15:guide id="7" orient="horz" pos="247" userDrawn="1">
          <p15:clr>
            <a:srgbClr val="F26B43"/>
          </p15:clr>
        </p15:guide>
        <p15:guide id="8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389_CD9DD468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svg"/><Relationship Id="rId5" Type="http://schemas.openxmlformats.org/officeDocument/2006/relationships/image" Target="../media/image2.svg"/><Relationship Id="rId4" Type="http://schemas.openxmlformats.org/officeDocument/2006/relationships/image" Target="../media/image1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F823FA-0473-3C20-F0D8-45F1B42C8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AC0D222A-1518-C7FB-DBCC-D408064A5D76}"/>
              </a:ext>
            </a:extLst>
          </p:cNvPr>
          <p:cNvGrpSpPr/>
          <p:nvPr/>
        </p:nvGrpSpPr>
        <p:grpSpPr>
          <a:xfrm>
            <a:off x="396120" y="583217"/>
            <a:ext cx="3380851" cy="800644"/>
            <a:chOff x="530749" y="2696497"/>
            <a:chExt cx="5361553" cy="1269708"/>
          </a:xfrm>
          <a:solidFill>
            <a:schemeClr val="bg1"/>
          </a:solidFill>
        </p:grpSpPr>
        <p:sp>
          <p:nvSpPr>
            <p:cNvPr id="2" name="Freeform: Shape 1">
              <a:extLst>
                <a:ext uri="{FF2B5EF4-FFF2-40B4-BE49-F238E27FC236}">
                  <a16:creationId xmlns:a16="http://schemas.microsoft.com/office/drawing/2014/main" id="{C2C9C073-5FED-D737-311E-3AF08D0DBA21}"/>
                </a:ext>
              </a:extLst>
            </p:cNvPr>
            <p:cNvSpPr/>
            <p:nvPr/>
          </p:nvSpPr>
          <p:spPr>
            <a:xfrm>
              <a:off x="530749" y="3521925"/>
              <a:ext cx="497185" cy="430614"/>
            </a:xfrm>
            <a:custGeom>
              <a:avLst/>
              <a:gdLst>
                <a:gd name="connsiteX0" fmla="*/ 423577 w 564832"/>
                <a:gd name="connsiteY0" fmla="*/ 0 h 489203"/>
                <a:gd name="connsiteX1" fmla="*/ 141161 w 564832"/>
                <a:gd name="connsiteY1" fmla="*/ 0 h 489203"/>
                <a:gd name="connsiteX2" fmla="*/ 0 w 564832"/>
                <a:gd name="connsiteY2" fmla="*/ 244602 h 489203"/>
                <a:gd name="connsiteX3" fmla="*/ 141161 w 564832"/>
                <a:gd name="connsiteY3" fmla="*/ 489204 h 489203"/>
                <a:gd name="connsiteX4" fmla="*/ 423577 w 564832"/>
                <a:gd name="connsiteY4" fmla="*/ 489204 h 489203"/>
                <a:gd name="connsiteX5" fmla="*/ 564833 w 564832"/>
                <a:gd name="connsiteY5" fmla="*/ 244602 h 489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4832" h="489203">
                  <a:moveTo>
                    <a:pt x="423577" y="0"/>
                  </a:moveTo>
                  <a:lnTo>
                    <a:pt x="141161" y="0"/>
                  </a:lnTo>
                  <a:lnTo>
                    <a:pt x="0" y="244602"/>
                  </a:lnTo>
                  <a:lnTo>
                    <a:pt x="141161" y="489204"/>
                  </a:lnTo>
                  <a:lnTo>
                    <a:pt x="423577" y="489204"/>
                  </a:lnTo>
                  <a:lnTo>
                    <a:pt x="564833" y="24460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032583F1-DAAB-D20C-DFEC-C7F88240D122}"/>
                </a:ext>
              </a:extLst>
            </p:cNvPr>
            <p:cNvSpPr/>
            <p:nvPr/>
          </p:nvSpPr>
          <p:spPr>
            <a:xfrm>
              <a:off x="777245" y="3163622"/>
              <a:ext cx="640681" cy="792690"/>
            </a:xfrm>
            <a:custGeom>
              <a:avLst/>
              <a:gdLst>
                <a:gd name="connsiteX0" fmla="*/ 485585 w 727852"/>
                <a:gd name="connsiteY0" fmla="*/ 900545 h 900544"/>
                <a:gd name="connsiteX1" fmla="*/ 488252 w 727852"/>
                <a:gd name="connsiteY1" fmla="*/ 899116 h 900544"/>
                <a:gd name="connsiteX2" fmla="*/ 662178 w 727852"/>
                <a:gd name="connsiteY2" fmla="*/ 239700 h 900544"/>
                <a:gd name="connsiteX3" fmla="*/ 2572 w 727852"/>
                <a:gd name="connsiteY3" fmla="*/ 65583 h 900544"/>
                <a:gd name="connsiteX4" fmla="*/ 0 w 727852"/>
                <a:gd name="connsiteY4" fmla="*/ 67202 h 900544"/>
                <a:gd name="connsiteX5" fmla="*/ 485585 w 727852"/>
                <a:gd name="connsiteY5" fmla="*/ 900545 h 900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27852" h="900544">
                  <a:moveTo>
                    <a:pt x="485585" y="900545"/>
                  </a:moveTo>
                  <a:cubicBezTo>
                    <a:pt x="486442" y="900068"/>
                    <a:pt x="487394" y="899592"/>
                    <a:pt x="488252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54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DDA7A0C8-629C-774E-5CD4-89E0189AF1F4}"/>
                </a:ext>
              </a:extLst>
            </p:cNvPr>
            <p:cNvSpPr/>
            <p:nvPr/>
          </p:nvSpPr>
          <p:spPr>
            <a:xfrm>
              <a:off x="2217825" y="2787633"/>
              <a:ext cx="834567" cy="869361"/>
            </a:xfrm>
            <a:custGeom>
              <a:avLst/>
              <a:gdLst>
                <a:gd name="connsiteX0" fmla="*/ 740283 w 948118"/>
                <a:gd name="connsiteY0" fmla="*/ 987647 h 987647"/>
                <a:gd name="connsiteX1" fmla="*/ 948119 w 948118"/>
                <a:gd name="connsiteY1" fmla="*/ 987647 h 987647"/>
                <a:gd name="connsiteX2" fmla="*/ 474059 w 948118"/>
                <a:gd name="connsiteY2" fmla="*/ 0 h 987647"/>
                <a:gd name="connsiteX3" fmla="*/ 0 w 948118"/>
                <a:gd name="connsiteY3" fmla="*/ 987647 h 987647"/>
                <a:gd name="connsiteX4" fmla="*/ 207836 w 948118"/>
                <a:gd name="connsiteY4" fmla="*/ 987647 h 987647"/>
                <a:gd name="connsiteX5" fmla="*/ 286703 w 948118"/>
                <a:gd name="connsiteY5" fmla="*/ 816483 h 987647"/>
                <a:gd name="connsiteX6" fmla="*/ 661321 w 948118"/>
                <a:gd name="connsiteY6" fmla="*/ 816483 h 987647"/>
                <a:gd name="connsiteX7" fmla="*/ 740283 w 948118"/>
                <a:gd name="connsiteY7" fmla="*/ 987647 h 987647"/>
                <a:gd name="connsiteX8" fmla="*/ 361950 w 948118"/>
                <a:gd name="connsiteY8" fmla="*/ 653510 h 987647"/>
                <a:gd name="connsiteX9" fmla="*/ 474155 w 948118"/>
                <a:gd name="connsiteY9" fmla="*/ 410147 h 987647"/>
                <a:gd name="connsiteX10" fmla="*/ 586359 w 948118"/>
                <a:gd name="connsiteY10" fmla="*/ 653510 h 987647"/>
                <a:gd name="connsiteX11" fmla="*/ 361950 w 948118"/>
                <a:gd name="connsiteY11" fmla="*/ 653510 h 987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283" y="987647"/>
                  </a:lnTo>
                  <a:close/>
                  <a:moveTo>
                    <a:pt x="361950" y="653510"/>
                  </a:moveTo>
                  <a:lnTo>
                    <a:pt x="474155" y="410147"/>
                  </a:lnTo>
                  <a:lnTo>
                    <a:pt x="586359" y="653510"/>
                  </a:lnTo>
                  <a:lnTo>
                    <a:pt x="361950" y="6535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C9D05A2-A926-EE01-4499-AD0618480474}"/>
                </a:ext>
              </a:extLst>
            </p:cNvPr>
            <p:cNvSpPr/>
            <p:nvPr/>
          </p:nvSpPr>
          <p:spPr>
            <a:xfrm>
              <a:off x="4451051" y="2787633"/>
              <a:ext cx="834483" cy="869361"/>
            </a:xfrm>
            <a:custGeom>
              <a:avLst/>
              <a:gdLst>
                <a:gd name="connsiteX0" fmla="*/ 740188 w 948023"/>
                <a:gd name="connsiteY0" fmla="*/ 987647 h 987647"/>
                <a:gd name="connsiteX1" fmla="*/ 948024 w 948023"/>
                <a:gd name="connsiteY1" fmla="*/ 987647 h 987647"/>
                <a:gd name="connsiteX2" fmla="*/ 473964 w 948023"/>
                <a:gd name="connsiteY2" fmla="*/ 0 h 987647"/>
                <a:gd name="connsiteX3" fmla="*/ 0 w 948023"/>
                <a:gd name="connsiteY3" fmla="*/ 987647 h 987647"/>
                <a:gd name="connsiteX4" fmla="*/ 207836 w 948023"/>
                <a:gd name="connsiteY4" fmla="*/ 987647 h 987647"/>
                <a:gd name="connsiteX5" fmla="*/ 286703 w 948023"/>
                <a:gd name="connsiteY5" fmla="*/ 816483 h 987647"/>
                <a:gd name="connsiteX6" fmla="*/ 661321 w 948023"/>
                <a:gd name="connsiteY6" fmla="*/ 816483 h 987647"/>
                <a:gd name="connsiteX7" fmla="*/ 740188 w 948023"/>
                <a:gd name="connsiteY7" fmla="*/ 987647 h 987647"/>
                <a:gd name="connsiteX8" fmla="*/ 361855 w 948023"/>
                <a:gd name="connsiteY8" fmla="*/ 653510 h 987647"/>
                <a:gd name="connsiteX9" fmla="*/ 474059 w 948023"/>
                <a:gd name="connsiteY9" fmla="*/ 410147 h 987647"/>
                <a:gd name="connsiteX10" fmla="*/ 586264 w 948023"/>
                <a:gd name="connsiteY10" fmla="*/ 653510 h 987647"/>
                <a:gd name="connsiteX11" fmla="*/ 361855 w 948023"/>
                <a:gd name="connsiteY11" fmla="*/ 653510 h 987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48023" h="987647">
                  <a:moveTo>
                    <a:pt x="740188" y="987647"/>
                  </a:moveTo>
                  <a:lnTo>
                    <a:pt x="948024" y="987647"/>
                  </a:lnTo>
                  <a:lnTo>
                    <a:pt x="473964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510"/>
                  </a:moveTo>
                  <a:lnTo>
                    <a:pt x="474059" y="410147"/>
                  </a:lnTo>
                  <a:lnTo>
                    <a:pt x="586264" y="653510"/>
                  </a:lnTo>
                  <a:lnTo>
                    <a:pt x="361855" y="6535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0D479337-4874-9CB9-FEB0-58C0D7796389}"/>
                </a:ext>
              </a:extLst>
            </p:cNvPr>
            <p:cNvSpPr/>
            <p:nvPr/>
          </p:nvSpPr>
          <p:spPr>
            <a:xfrm>
              <a:off x="3099344" y="2808091"/>
              <a:ext cx="514205" cy="848904"/>
            </a:xfrm>
            <a:custGeom>
              <a:avLst/>
              <a:gdLst>
                <a:gd name="connsiteX0" fmla="*/ 0 w 584168"/>
                <a:gd name="connsiteY0" fmla="*/ 0 h 964406"/>
                <a:gd name="connsiteX1" fmla="*/ 196977 w 584168"/>
                <a:gd name="connsiteY1" fmla="*/ 0 h 964406"/>
                <a:gd name="connsiteX2" fmla="*/ 196977 w 584168"/>
                <a:gd name="connsiteY2" fmla="*/ 773240 h 964406"/>
                <a:gd name="connsiteX3" fmla="*/ 584168 w 584168"/>
                <a:gd name="connsiteY3" fmla="*/ 773240 h 964406"/>
                <a:gd name="connsiteX4" fmla="*/ 584168 w 584168"/>
                <a:gd name="connsiteY4" fmla="*/ 964406 h 964406"/>
                <a:gd name="connsiteX5" fmla="*/ 0 w 584168"/>
                <a:gd name="connsiteY5" fmla="*/ 964406 h 964406"/>
                <a:gd name="connsiteX6" fmla="*/ 0 w 584168"/>
                <a:gd name="connsiteY6" fmla="*/ 0 h 96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BB85E9D-8C49-4E2F-E938-C2DD51EAB0A4}"/>
                </a:ext>
              </a:extLst>
            </p:cNvPr>
            <p:cNvSpPr/>
            <p:nvPr/>
          </p:nvSpPr>
          <p:spPr>
            <a:xfrm>
              <a:off x="3685906" y="2793335"/>
              <a:ext cx="721128" cy="878500"/>
            </a:xfrm>
            <a:custGeom>
              <a:avLst/>
              <a:gdLst>
                <a:gd name="connsiteX0" fmla="*/ 196405 w 819245"/>
                <a:gd name="connsiteY0" fmla="*/ 441674 h 998029"/>
                <a:gd name="connsiteX1" fmla="*/ 196977 w 819245"/>
                <a:gd name="connsiteY1" fmla="*/ 981075 h 998029"/>
                <a:gd name="connsiteX2" fmla="*/ 0 w 819245"/>
                <a:gd name="connsiteY2" fmla="*/ 981075 h 998029"/>
                <a:gd name="connsiteX3" fmla="*/ 0 w 819245"/>
                <a:gd name="connsiteY3" fmla="*/ 0 h 998029"/>
                <a:gd name="connsiteX4" fmla="*/ 621697 w 819245"/>
                <a:gd name="connsiteY4" fmla="*/ 556260 h 998029"/>
                <a:gd name="connsiteX5" fmla="*/ 621697 w 819245"/>
                <a:gd name="connsiteY5" fmla="*/ 16859 h 998029"/>
                <a:gd name="connsiteX6" fmla="*/ 819245 w 819245"/>
                <a:gd name="connsiteY6" fmla="*/ 16859 h 998029"/>
                <a:gd name="connsiteX7" fmla="*/ 818674 w 819245"/>
                <a:gd name="connsiteY7" fmla="*/ 998030 h 998029"/>
                <a:gd name="connsiteX8" fmla="*/ 196405 w 819245"/>
                <a:gd name="connsiteY8" fmla="*/ 441674 h 998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19245" h="998029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859"/>
                  </a:lnTo>
                  <a:lnTo>
                    <a:pt x="819245" y="16859"/>
                  </a:lnTo>
                  <a:lnTo>
                    <a:pt x="818674" y="998030"/>
                  </a:lnTo>
                  <a:lnTo>
                    <a:pt x="196405" y="44167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642DBCE-1021-0469-538E-0B6A36D931A5}"/>
                </a:ext>
              </a:extLst>
            </p:cNvPr>
            <p:cNvSpPr/>
            <p:nvPr/>
          </p:nvSpPr>
          <p:spPr>
            <a:xfrm>
              <a:off x="5329216" y="2808091"/>
              <a:ext cx="563086" cy="848820"/>
            </a:xfrm>
            <a:custGeom>
              <a:avLst/>
              <a:gdLst>
                <a:gd name="connsiteX0" fmla="*/ 0 w 639699"/>
                <a:gd name="connsiteY0" fmla="*/ 0 h 964311"/>
                <a:gd name="connsiteX1" fmla="*/ 308324 w 639699"/>
                <a:gd name="connsiteY1" fmla="*/ 0 h 964311"/>
                <a:gd name="connsiteX2" fmla="*/ 639699 w 639699"/>
                <a:gd name="connsiteY2" fmla="*/ 320516 h 964311"/>
                <a:gd name="connsiteX3" fmla="*/ 308324 w 639699"/>
                <a:gd name="connsiteY3" fmla="*/ 641033 h 964311"/>
                <a:gd name="connsiteX4" fmla="*/ 196977 w 639699"/>
                <a:gd name="connsiteY4" fmla="*/ 641033 h 964311"/>
                <a:gd name="connsiteX5" fmla="*/ 196977 w 639699"/>
                <a:gd name="connsiteY5" fmla="*/ 964311 h 964311"/>
                <a:gd name="connsiteX6" fmla="*/ 0 w 639699"/>
                <a:gd name="connsiteY6" fmla="*/ 964311 h 964311"/>
                <a:gd name="connsiteX7" fmla="*/ 0 w 639699"/>
                <a:gd name="connsiteY7" fmla="*/ 0 h 964311"/>
                <a:gd name="connsiteX8" fmla="*/ 305658 w 639699"/>
                <a:gd name="connsiteY8" fmla="*/ 457772 h 964311"/>
                <a:gd name="connsiteX9" fmla="*/ 446913 w 639699"/>
                <a:gd name="connsiteY9" fmla="*/ 320611 h 964311"/>
                <a:gd name="connsiteX10" fmla="*/ 305658 w 639699"/>
                <a:gd name="connsiteY10" fmla="*/ 184785 h 964311"/>
                <a:gd name="connsiteX11" fmla="*/ 196977 w 639699"/>
                <a:gd name="connsiteY11" fmla="*/ 184785 h 964311"/>
                <a:gd name="connsiteX12" fmla="*/ 196977 w 639699"/>
                <a:gd name="connsiteY12" fmla="*/ 457772 h 964311"/>
                <a:gd name="connsiteX13" fmla="*/ 305658 w 639699"/>
                <a:gd name="connsiteY13" fmla="*/ 457772 h 964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39699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7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658" y="457772"/>
                  </a:moveTo>
                  <a:cubicBezTo>
                    <a:pt x="391192" y="457772"/>
                    <a:pt x="446913" y="396621"/>
                    <a:pt x="446913" y="320611"/>
                  </a:cubicBezTo>
                  <a:cubicBezTo>
                    <a:pt x="446913" y="244507"/>
                    <a:pt x="391192" y="184785"/>
                    <a:pt x="305658" y="184785"/>
                  </a:cubicBezTo>
                  <a:lnTo>
                    <a:pt x="196977" y="184785"/>
                  </a:lnTo>
                  <a:lnTo>
                    <a:pt x="196977" y="457772"/>
                  </a:lnTo>
                  <a:lnTo>
                    <a:pt x="305658" y="45777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7E6A9A3-85E4-54C3-4C46-BD6580339763}"/>
                </a:ext>
              </a:extLst>
            </p:cNvPr>
            <p:cNvSpPr/>
            <p:nvPr/>
          </p:nvSpPr>
          <p:spPr>
            <a:xfrm>
              <a:off x="1008985" y="2696497"/>
              <a:ext cx="1224434" cy="1269708"/>
            </a:xfrm>
            <a:custGeom>
              <a:avLst/>
              <a:gdLst>
                <a:gd name="connsiteX0" fmla="*/ 564166 w 1391030"/>
                <a:gd name="connsiteY0" fmla="*/ 0 h 1442465"/>
                <a:gd name="connsiteX1" fmla="*/ 0 w 1391030"/>
                <a:gd name="connsiteY1" fmla="*/ 0 h 1442465"/>
                <a:gd name="connsiteX2" fmla="*/ 826865 w 1391030"/>
                <a:gd name="connsiteY2" fmla="*/ 1442466 h 1442465"/>
                <a:gd name="connsiteX3" fmla="*/ 1391031 w 1391030"/>
                <a:gd name="connsiteY3" fmla="*/ 1442466 h 1442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1030" h="1442465">
                  <a:moveTo>
                    <a:pt x="564166" y="0"/>
                  </a:moveTo>
                  <a:lnTo>
                    <a:pt x="0" y="0"/>
                  </a:lnTo>
                  <a:lnTo>
                    <a:pt x="826865" y="1442466"/>
                  </a:lnTo>
                  <a:lnTo>
                    <a:pt x="1391031" y="144246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itle 1">
            <a:extLst>
              <a:ext uri="{FF2B5EF4-FFF2-40B4-BE49-F238E27FC236}">
                <a16:creationId xmlns:a16="http://schemas.microsoft.com/office/drawing/2014/main" id="{6ECAB89E-AFD1-B3CC-0C47-2DFF8ED52895}"/>
              </a:ext>
            </a:extLst>
          </p:cNvPr>
          <p:cNvSpPr txBox="1">
            <a:spLocks/>
          </p:cNvSpPr>
          <p:nvPr/>
        </p:nvSpPr>
        <p:spPr>
          <a:xfrm>
            <a:off x="418979" y="2311220"/>
            <a:ext cx="5132810" cy="14605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en-US" sz="4000">
                <a:solidFill>
                  <a:schemeClr val="bg1"/>
                </a:solidFill>
                <a:latin typeface="+mj-lt"/>
              </a:rPr>
              <a:t>The Global Humanitarian Assistance (GHA) report 2026</a:t>
            </a:r>
          </a:p>
        </p:txBody>
      </p:sp>
      <p:sp>
        <p:nvSpPr>
          <p:cNvPr id="12" name="Date Placeholder 6">
            <a:extLst>
              <a:ext uri="{FF2B5EF4-FFF2-40B4-BE49-F238E27FC236}">
                <a16:creationId xmlns:a16="http://schemas.microsoft.com/office/drawing/2014/main" id="{ACDDE73C-8E30-9275-8B3C-F7EB219C3DF1}"/>
              </a:ext>
            </a:extLst>
          </p:cNvPr>
          <p:cNvSpPr txBox="1">
            <a:spLocks/>
          </p:cNvSpPr>
          <p:nvPr/>
        </p:nvSpPr>
        <p:spPr>
          <a:xfrm>
            <a:off x="388058" y="6274783"/>
            <a:ext cx="2743200" cy="36512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all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>
                <a:solidFill>
                  <a:schemeClr val="accent2"/>
                </a:solidFill>
              </a:rPr>
              <a:t>23 June 2026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BCE8C5-0C91-0190-DBDD-ADD754E19E76}"/>
              </a:ext>
            </a:extLst>
          </p:cNvPr>
          <p:cNvSpPr txBox="1"/>
          <p:nvPr/>
        </p:nvSpPr>
        <p:spPr>
          <a:xfrm>
            <a:off x="418978" y="5456699"/>
            <a:ext cx="5246531" cy="2769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lvl="0" defTabSz="914400">
              <a:defRPr/>
            </a:pPr>
            <a:r>
              <a:rPr lang="en-US" sz="1400" cap="all">
                <a:solidFill>
                  <a:schemeClr val="bg1"/>
                </a:solidFill>
                <a:latin typeface="+mj-lt"/>
              </a:rPr>
              <a:t>Mike Pearson </a:t>
            </a:r>
            <a:r>
              <a:rPr lang="en-US" sz="1400" cap="all">
                <a:solidFill>
                  <a:schemeClr val="bg1"/>
                </a:solidFill>
                <a:latin typeface="Capitana Light"/>
              </a:rPr>
              <a:t>| Research Fellow, HPG ODI Global &amp; Lead Author of the GHA Report 2026</a:t>
            </a:r>
          </a:p>
        </p:txBody>
      </p:sp>
      <p:sp>
        <p:nvSpPr>
          <p:cNvPr id="30" name="Parallelogram 29">
            <a:extLst>
              <a:ext uri="{FF2B5EF4-FFF2-40B4-BE49-F238E27FC236}">
                <a16:creationId xmlns:a16="http://schemas.microsoft.com/office/drawing/2014/main" id="{DB3AC8D1-FC95-8B0E-D9B5-2930C4A48B9D}"/>
              </a:ext>
            </a:extLst>
          </p:cNvPr>
          <p:cNvSpPr/>
          <p:nvPr/>
        </p:nvSpPr>
        <p:spPr>
          <a:xfrm>
            <a:off x="-482423" y="5197632"/>
            <a:ext cx="5847375" cy="70079"/>
          </a:xfrm>
          <a:prstGeom prst="parallelogram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bg1"/>
              </a:solidFill>
            </a:endParaRP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1FC6AF22-16F1-2CED-2D7B-B170C53B870C}"/>
              </a:ext>
            </a:extLst>
          </p:cNvPr>
          <p:cNvSpPr/>
          <p:nvPr/>
        </p:nvSpPr>
        <p:spPr>
          <a:xfrm>
            <a:off x="10230613" y="10151329"/>
            <a:ext cx="15350430" cy="1386394"/>
          </a:xfrm>
          <a:custGeom>
            <a:avLst/>
            <a:gdLst>
              <a:gd name="connsiteX0" fmla="*/ 0 w 2635316"/>
              <a:gd name="connsiteY0" fmla="*/ 11065 h 238012"/>
              <a:gd name="connsiteX1" fmla="*/ 188912 w 2635316"/>
              <a:gd name="connsiteY1" fmla="*/ 238013 h 238012"/>
              <a:gd name="connsiteX2" fmla="*/ 2378977 w 2635316"/>
              <a:gd name="connsiteY2" fmla="*/ 228907 h 238012"/>
              <a:gd name="connsiteX3" fmla="*/ 2635317 w 2635316"/>
              <a:gd name="connsiteY3" fmla="*/ 0 h 238012"/>
              <a:gd name="connsiteX4" fmla="*/ 0 w 2635316"/>
              <a:gd name="connsiteY4" fmla="*/ 11065 h 238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35316" h="238012">
                <a:moveTo>
                  <a:pt x="0" y="11065"/>
                </a:moveTo>
                <a:lnTo>
                  <a:pt x="188912" y="238013"/>
                </a:lnTo>
                <a:lnTo>
                  <a:pt x="2378977" y="228907"/>
                </a:lnTo>
                <a:lnTo>
                  <a:pt x="2635317" y="0"/>
                </a:lnTo>
                <a:lnTo>
                  <a:pt x="0" y="11065"/>
                </a:lnTo>
                <a:close/>
              </a:path>
            </a:pathLst>
          </a:custGeom>
          <a:solidFill>
            <a:schemeClr val="bg1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BCC00885-B210-E80B-F17F-4F25F68D8B16}"/>
              </a:ext>
            </a:extLst>
          </p:cNvPr>
          <p:cNvSpPr/>
          <p:nvPr/>
        </p:nvSpPr>
        <p:spPr>
          <a:xfrm>
            <a:off x="12291081" y="12647522"/>
            <a:ext cx="10495010" cy="1365582"/>
          </a:xfrm>
          <a:custGeom>
            <a:avLst/>
            <a:gdLst>
              <a:gd name="connsiteX0" fmla="*/ 0 w 1801752"/>
              <a:gd name="connsiteY0" fmla="*/ 7492 h 234439"/>
              <a:gd name="connsiteX1" fmla="*/ 188912 w 1801752"/>
              <a:gd name="connsiteY1" fmla="*/ 234440 h 234439"/>
              <a:gd name="connsiteX2" fmla="*/ 1545413 w 1801752"/>
              <a:gd name="connsiteY2" fmla="*/ 228792 h 234439"/>
              <a:gd name="connsiteX3" fmla="*/ 1801753 w 1801752"/>
              <a:gd name="connsiteY3" fmla="*/ 0 h 234439"/>
              <a:gd name="connsiteX4" fmla="*/ 0 w 1801752"/>
              <a:gd name="connsiteY4" fmla="*/ 7492 h 234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01752" h="234439">
                <a:moveTo>
                  <a:pt x="0" y="7492"/>
                </a:moveTo>
                <a:lnTo>
                  <a:pt x="188912" y="234440"/>
                </a:lnTo>
                <a:lnTo>
                  <a:pt x="1545413" y="228792"/>
                </a:lnTo>
                <a:lnTo>
                  <a:pt x="1801753" y="0"/>
                </a:lnTo>
                <a:lnTo>
                  <a:pt x="0" y="7492"/>
                </a:lnTo>
                <a:close/>
              </a:path>
            </a:pathLst>
          </a:custGeom>
          <a:solidFill>
            <a:schemeClr val="bg1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B6AC4597-9A7E-EE4C-1B04-C8ECBA5C3971}"/>
              </a:ext>
            </a:extLst>
          </p:cNvPr>
          <p:cNvSpPr/>
          <p:nvPr/>
        </p:nvSpPr>
        <p:spPr>
          <a:xfrm>
            <a:off x="8111739" y="7585319"/>
            <a:ext cx="20344156" cy="1407206"/>
          </a:xfrm>
          <a:custGeom>
            <a:avLst/>
            <a:gdLst>
              <a:gd name="connsiteX0" fmla="*/ 0 w 3492624"/>
              <a:gd name="connsiteY0" fmla="*/ 14638 h 241585"/>
              <a:gd name="connsiteX1" fmla="*/ 188912 w 3492624"/>
              <a:gd name="connsiteY1" fmla="*/ 241586 h 241585"/>
              <a:gd name="connsiteX2" fmla="*/ 3236285 w 3492624"/>
              <a:gd name="connsiteY2" fmla="*/ 228792 h 241585"/>
              <a:gd name="connsiteX3" fmla="*/ 3492625 w 3492624"/>
              <a:gd name="connsiteY3" fmla="*/ 0 h 241585"/>
              <a:gd name="connsiteX4" fmla="*/ 0 w 3492624"/>
              <a:gd name="connsiteY4" fmla="*/ 14638 h 241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92624" h="241585">
                <a:moveTo>
                  <a:pt x="0" y="14638"/>
                </a:moveTo>
                <a:lnTo>
                  <a:pt x="188912" y="241586"/>
                </a:lnTo>
                <a:lnTo>
                  <a:pt x="3236285" y="228792"/>
                </a:lnTo>
                <a:lnTo>
                  <a:pt x="3492625" y="0"/>
                </a:lnTo>
                <a:lnTo>
                  <a:pt x="0" y="14638"/>
                </a:lnTo>
                <a:close/>
              </a:path>
            </a:pathLst>
          </a:custGeom>
          <a:solidFill>
            <a:schemeClr val="bg1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F4F8C546-260F-4FCF-EE11-D75D066AA2A1}"/>
              </a:ext>
            </a:extLst>
          </p:cNvPr>
          <p:cNvSpPr/>
          <p:nvPr/>
        </p:nvSpPr>
        <p:spPr>
          <a:xfrm>
            <a:off x="6141242" y="5183792"/>
            <a:ext cx="25004204" cy="1426679"/>
          </a:xfrm>
          <a:custGeom>
            <a:avLst/>
            <a:gdLst>
              <a:gd name="connsiteX0" fmla="*/ 1383 w 4292647"/>
              <a:gd name="connsiteY0" fmla="*/ 17981 h 244928"/>
              <a:gd name="connsiteX1" fmla="*/ 0 w 4292647"/>
              <a:gd name="connsiteY1" fmla="*/ 20516 h 244928"/>
              <a:gd name="connsiteX2" fmla="*/ 186837 w 4292647"/>
              <a:gd name="connsiteY2" fmla="*/ 244929 h 244928"/>
              <a:gd name="connsiteX3" fmla="*/ 4036424 w 4292647"/>
              <a:gd name="connsiteY3" fmla="*/ 228792 h 244928"/>
              <a:gd name="connsiteX4" fmla="*/ 4292648 w 4292647"/>
              <a:gd name="connsiteY4" fmla="*/ 0 h 244928"/>
              <a:gd name="connsiteX5" fmla="*/ 1383 w 4292647"/>
              <a:gd name="connsiteY5" fmla="*/ 17981 h 244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92647" h="244928">
                <a:moveTo>
                  <a:pt x="1383" y="17981"/>
                </a:moveTo>
                <a:lnTo>
                  <a:pt x="0" y="20516"/>
                </a:lnTo>
                <a:lnTo>
                  <a:pt x="186837" y="244929"/>
                </a:lnTo>
                <a:lnTo>
                  <a:pt x="4036424" y="228792"/>
                </a:lnTo>
                <a:lnTo>
                  <a:pt x="4292648" y="0"/>
                </a:lnTo>
                <a:lnTo>
                  <a:pt x="1383" y="17981"/>
                </a:lnTo>
                <a:close/>
              </a:path>
            </a:pathLst>
          </a:custGeom>
          <a:solidFill>
            <a:schemeClr val="bg1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66D023BA-4C7C-C45C-3AFC-94F7E1B379B6}"/>
              </a:ext>
            </a:extLst>
          </p:cNvPr>
          <p:cNvSpPr/>
          <p:nvPr/>
        </p:nvSpPr>
        <p:spPr>
          <a:xfrm>
            <a:off x="14030627" y="6653441"/>
            <a:ext cx="19429066" cy="17271250"/>
          </a:xfrm>
          <a:custGeom>
            <a:avLst/>
            <a:gdLst>
              <a:gd name="connsiteX0" fmla="*/ 0 w 3335524"/>
              <a:gd name="connsiteY0" fmla="*/ 2965077 h 2965077"/>
              <a:gd name="connsiteX1" fmla="*/ 336445 w 3335524"/>
              <a:gd name="connsiteY1" fmla="*/ 2965077 h 2965077"/>
              <a:gd name="connsiteX2" fmla="*/ 3335524 w 3335524"/>
              <a:gd name="connsiteY2" fmla="*/ 257377 h 2965077"/>
              <a:gd name="connsiteX3" fmla="*/ 3284234 w 3335524"/>
              <a:gd name="connsiteY3" fmla="*/ 0 h 2965077"/>
              <a:gd name="connsiteX4" fmla="*/ 0 w 3335524"/>
              <a:gd name="connsiteY4" fmla="*/ 2965077 h 2965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35524" h="2965077">
                <a:moveTo>
                  <a:pt x="0" y="2965077"/>
                </a:moveTo>
                <a:lnTo>
                  <a:pt x="336445" y="2965077"/>
                </a:lnTo>
                <a:lnTo>
                  <a:pt x="3335524" y="257377"/>
                </a:lnTo>
                <a:lnTo>
                  <a:pt x="3284234" y="0"/>
                </a:lnTo>
                <a:lnTo>
                  <a:pt x="0" y="2965077"/>
                </a:lnTo>
                <a:close/>
              </a:path>
            </a:pathLst>
          </a:custGeom>
          <a:solidFill>
            <a:srgbClr val="00CFB4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A28C82C-0D4B-62E6-F343-92E06618ECAB}"/>
              </a:ext>
            </a:extLst>
          </p:cNvPr>
          <p:cNvSpPr/>
          <p:nvPr/>
        </p:nvSpPr>
        <p:spPr>
          <a:xfrm>
            <a:off x="10323939" y="4791031"/>
            <a:ext cx="21492219" cy="19133654"/>
          </a:xfrm>
          <a:custGeom>
            <a:avLst/>
            <a:gdLst>
              <a:gd name="connsiteX0" fmla="*/ 0 w 3689720"/>
              <a:gd name="connsiteY0" fmla="*/ 3284810 h 3284809"/>
              <a:gd name="connsiteX1" fmla="*/ 336445 w 3689720"/>
              <a:gd name="connsiteY1" fmla="*/ 3284810 h 3284809"/>
              <a:gd name="connsiteX2" fmla="*/ 3689720 w 3689720"/>
              <a:gd name="connsiteY2" fmla="*/ 257377 h 3284809"/>
              <a:gd name="connsiteX3" fmla="*/ 3638429 w 3689720"/>
              <a:gd name="connsiteY3" fmla="*/ 0 h 3284809"/>
              <a:gd name="connsiteX4" fmla="*/ 0 w 3689720"/>
              <a:gd name="connsiteY4" fmla="*/ 3284810 h 3284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89720" h="3284809">
                <a:moveTo>
                  <a:pt x="0" y="3284810"/>
                </a:moveTo>
                <a:lnTo>
                  <a:pt x="336445" y="3284810"/>
                </a:lnTo>
                <a:lnTo>
                  <a:pt x="3689720" y="257377"/>
                </a:lnTo>
                <a:lnTo>
                  <a:pt x="3638429" y="0"/>
                </a:lnTo>
                <a:lnTo>
                  <a:pt x="0" y="3284810"/>
                </a:lnTo>
                <a:close/>
              </a:path>
            </a:pathLst>
          </a:custGeom>
          <a:solidFill>
            <a:srgbClr val="00CFB4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F4F4BD0E-47C1-7989-7BE8-BED59B90E66C}"/>
              </a:ext>
            </a:extLst>
          </p:cNvPr>
          <p:cNvSpPr/>
          <p:nvPr/>
        </p:nvSpPr>
        <p:spPr>
          <a:xfrm>
            <a:off x="17842051" y="8568887"/>
            <a:ext cx="17307506" cy="15355804"/>
          </a:xfrm>
          <a:custGeom>
            <a:avLst/>
            <a:gdLst>
              <a:gd name="connsiteX0" fmla="*/ 0 w 2971301"/>
              <a:gd name="connsiteY0" fmla="*/ 2636239 h 2636239"/>
              <a:gd name="connsiteX1" fmla="*/ 336446 w 2971301"/>
              <a:gd name="connsiteY1" fmla="*/ 2636239 h 2636239"/>
              <a:gd name="connsiteX2" fmla="*/ 2971301 w 2971301"/>
              <a:gd name="connsiteY2" fmla="*/ 257377 h 2636239"/>
              <a:gd name="connsiteX3" fmla="*/ 2920010 w 2971301"/>
              <a:gd name="connsiteY3" fmla="*/ 0 h 2636239"/>
              <a:gd name="connsiteX4" fmla="*/ 0 w 2971301"/>
              <a:gd name="connsiteY4" fmla="*/ 2636239 h 2636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71301" h="2636239">
                <a:moveTo>
                  <a:pt x="0" y="2636239"/>
                </a:moveTo>
                <a:lnTo>
                  <a:pt x="336446" y="2636239"/>
                </a:lnTo>
                <a:lnTo>
                  <a:pt x="2971301" y="257377"/>
                </a:lnTo>
                <a:lnTo>
                  <a:pt x="2920010" y="0"/>
                </a:lnTo>
                <a:lnTo>
                  <a:pt x="0" y="2636239"/>
                </a:lnTo>
                <a:close/>
              </a:path>
            </a:pathLst>
          </a:custGeom>
          <a:solidFill>
            <a:srgbClr val="00CFB4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442DE9B7-11FA-AFAF-EC65-4E565629108E}"/>
              </a:ext>
            </a:extLst>
          </p:cNvPr>
          <p:cNvSpPr/>
          <p:nvPr/>
        </p:nvSpPr>
        <p:spPr>
          <a:xfrm>
            <a:off x="21409093" y="10361473"/>
            <a:ext cx="15321562" cy="13563218"/>
          </a:xfrm>
          <a:custGeom>
            <a:avLst/>
            <a:gdLst>
              <a:gd name="connsiteX0" fmla="*/ 0 w 2630360"/>
              <a:gd name="connsiteY0" fmla="*/ 2328493 h 2328493"/>
              <a:gd name="connsiteX1" fmla="*/ 336330 w 2630360"/>
              <a:gd name="connsiteY1" fmla="*/ 2328493 h 2328493"/>
              <a:gd name="connsiteX2" fmla="*/ 2630360 w 2630360"/>
              <a:gd name="connsiteY2" fmla="*/ 257377 h 2328493"/>
              <a:gd name="connsiteX3" fmla="*/ 2579070 w 2630360"/>
              <a:gd name="connsiteY3" fmla="*/ 0 h 2328493"/>
              <a:gd name="connsiteX4" fmla="*/ 0 w 2630360"/>
              <a:gd name="connsiteY4" fmla="*/ 2328493 h 2328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30360" h="2328493">
                <a:moveTo>
                  <a:pt x="0" y="2328493"/>
                </a:moveTo>
                <a:lnTo>
                  <a:pt x="336330" y="2328493"/>
                </a:lnTo>
                <a:lnTo>
                  <a:pt x="2630360" y="257377"/>
                </a:lnTo>
                <a:lnTo>
                  <a:pt x="2579070" y="0"/>
                </a:lnTo>
                <a:lnTo>
                  <a:pt x="0" y="2328493"/>
                </a:lnTo>
                <a:close/>
              </a:path>
            </a:pathLst>
          </a:custGeom>
          <a:solidFill>
            <a:srgbClr val="00CFB4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9858F3C6-0F07-935B-3F82-4EA5628BAFB5}"/>
              </a:ext>
            </a:extLst>
          </p:cNvPr>
          <p:cNvSpPr/>
          <p:nvPr/>
        </p:nvSpPr>
        <p:spPr>
          <a:xfrm>
            <a:off x="13643242" y="-16041213"/>
            <a:ext cx="25813217" cy="21268645"/>
          </a:xfrm>
          <a:custGeom>
            <a:avLst/>
            <a:gdLst>
              <a:gd name="connsiteX0" fmla="*/ 4091749 w 4431536"/>
              <a:gd name="connsiteY0" fmla="*/ 0 h 3651338"/>
              <a:gd name="connsiteX1" fmla="*/ 0 w 4431536"/>
              <a:gd name="connsiteY1" fmla="*/ 3651338 h 3651338"/>
              <a:gd name="connsiteX2" fmla="*/ 341863 w 4431536"/>
              <a:gd name="connsiteY2" fmla="*/ 3649494 h 3651338"/>
              <a:gd name="connsiteX3" fmla="*/ 4431537 w 4431536"/>
              <a:gd name="connsiteY3" fmla="*/ 0 h 3651338"/>
              <a:gd name="connsiteX4" fmla="*/ 4091749 w 4431536"/>
              <a:gd name="connsiteY4" fmla="*/ 0 h 36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1536" h="3651338">
                <a:moveTo>
                  <a:pt x="4091749" y="0"/>
                </a:moveTo>
                <a:lnTo>
                  <a:pt x="0" y="3651338"/>
                </a:lnTo>
                <a:lnTo>
                  <a:pt x="341863" y="3649494"/>
                </a:lnTo>
                <a:lnTo>
                  <a:pt x="4431537" y="0"/>
                </a:lnTo>
                <a:lnTo>
                  <a:pt x="4091749" y="0"/>
                </a:lnTo>
                <a:close/>
              </a:path>
            </a:pathLst>
          </a:custGeom>
          <a:solidFill>
            <a:srgbClr val="97D700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9DC9F1DE-ECCB-BCD7-A3A9-088EEB77C171}"/>
              </a:ext>
            </a:extLst>
          </p:cNvPr>
          <p:cNvSpPr/>
          <p:nvPr/>
        </p:nvSpPr>
        <p:spPr>
          <a:xfrm>
            <a:off x="17396925" y="-16041213"/>
            <a:ext cx="25790389" cy="21247833"/>
          </a:xfrm>
          <a:custGeom>
            <a:avLst/>
            <a:gdLst>
              <a:gd name="connsiteX0" fmla="*/ 4087830 w 4427617"/>
              <a:gd name="connsiteY0" fmla="*/ 0 h 3647765"/>
              <a:gd name="connsiteX1" fmla="*/ 0 w 4427617"/>
              <a:gd name="connsiteY1" fmla="*/ 3647765 h 3647765"/>
              <a:gd name="connsiteX2" fmla="*/ 341748 w 4427617"/>
              <a:gd name="connsiteY2" fmla="*/ 3646036 h 3647765"/>
              <a:gd name="connsiteX3" fmla="*/ 4427618 w 4427617"/>
              <a:gd name="connsiteY3" fmla="*/ 0 h 3647765"/>
              <a:gd name="connsiteX4" fmla="*/ 4087830 w 4427617"/>
              <a:gd name="connsiteY4" fmla="*/ 0 h 3647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27617" h="3647765">
                <a:moveTo>
                  <a:pt x="4087830" y="0"/>
                </a:moveTo>
                <a:lnTo>
                  <a:pt x="0" y="3647765"/>
                </a:lnTo>
                <a:lnTo>
                  <a:pt x="341748" y="3646036"/>
                </a:lnTo>
                <a:lnTo>
                  <a:pt x="4427618" y="0"/>
                </a:lnTo>
                <a:lnTo>
                  <a:pt x="4087830" y="0"/>
                </a:lnTo>
                <a:close/>
              </a:path>
            </a:pathLst>
          </a:custGeom>
          <a:solidFill>
            <a:srgbClr val="97D700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F92FB883-DA26-F76C-A628-EEBA503AF8BC}"/>
              </a:ext>
            </a:extLst>
          </p:cNvPr>
          <p:cNvSpPr/>
          <p:nvPr/>
        </p:nvSpPr>
        <p:spPr>
          <a:xfrm>
            <a:off x="9783477" y="-16041213"/>
            <a:ext cx="25836045" cy="21289458"/>
          </a:xfrm>
          <a:custGeom>
            <a:avLst/>
            <a:gdLst>
              <a:gd name="connsiteX0" fmla="*/ 4095783 w 4435455"/>
              <a:gd name="connsiteY0" fmla="*/ 0 h 3654911"/>
              <a:gd name="connsiteX1" fmla="*/ 0 w 4435455"/>
              <a:gd name="connsiteY1" fmla="*/ 3654911 h 3654911"/>
              <a:gd name="connsiteX2" fmla="*/ 341863 w 4435455"/>
              <a:gd name="connsiteY2" fmla="*/ 3653067 h 3654911"/>
              <a:gd name="connsiteX3" fmla="*/ 4435456 w 4435455"/>
              <a:gd name="connsiteY3" fmla="*/ 0 h 3654911"/>
              <a:gd name="connsiteX4" fmla="*/ 4095783 w 4435455"/>
              <a:gd name="connsiteY4" fmla="*/ 0 h 3654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455" h="3654911">
                <a:moveTo>
                  <a:pt x="4095783" y="0"/>
                </a:moveTo>
                <a:lnTo>
                  <a:pt x="0" y="3654911"/>
                </a:lnTo>
                <a:lnTo>
                  <a:pt x="341863" y="3653067"/>
                </a:lnTo>
                <a:lnTo>
                  <a:pt x="4435456" y="0"/>
                </a:lnTo>
                <a:lnTo>
                  <a:pt x="4095783" y="0"/>
                </a:lnTo>
                <a:close/>
              </a:path>
            </a:pathLst>
          </a:custGeom>
          <a:solidFill>
            <a:srgbClr val="97D700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57DE30BD-52AC-BF05-DE6A-F7EB0A7F461F}"/>
              </a:ext>
            </a:extLst>
          </p:cNvPr>
          <p:cNvSpPr/>
          <p:nvPr/>
        </p:nvSpPr>
        <p:spPr>
          <a:xfrm>
            <a:off x="6172120" y="-16041213"/>
            <a:ext cx="25857527" cy="21308924"/>
          </a:xfrm>
          <a:custGeom>
            <a:avLst/>
            <a:gdLst>
              <a:gd name="connsiteX0" fmla="*/ 4099471 w 4439143"/>
              <a:gd name="connsiteY0" fmla="*/ 0 h 3658253"/>
              <a:gd name="connsiteX1" fmla="*/ 0 w 4439143"/>
              <a:gd name="connsiteY1" fmla="*/ 3658254 h 3658253"/>
              <a:gd name="connsiteX2" fmla="*/ 341747 w 4439143"/>
              <a:gd name="connsiteY2" fmla="*/ 3656410 h 3658253"/>
              <a:gd name="connsiteX3" fmla="*/ 4439144 w 4439143"/>
              <a:gd name="connsiteY3" fmla="*/ 0 h 3658253"/>
              <a:gd name="connsiteX4" fmla="*/ 4099471 w 4439143"/>
              <a:gd name="connsiteY4" fmla="*/ 0 h 3658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9143" h="3658253">
                <a:moveTo>
                  <a:pt x="4099471" y="0"/>
                </a:moveTo>
                <a:lnTo>
                  <a:pt x="0" y="3658254"/>
                </a:lnTo>
                <a:lnTo>
                  <a:pt x="341747" y="3656410"/>
                </a:lnTo>
                <a:lnTo>
                  <a:pt x="4439144" y="0"/>
                </a:lnTo>
                <a:lnTo>
                  <a:pt x="4099471" y="0"/>
                </a:lnTo>
                <a:close/>
              </a:path>
            </a:pathLst>
          </a:custGeom>
          <a:solidFill>
            <a:srgbClr val="97D700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310BABCD-2794-24BC-605E-C0E3B7811EF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2389" y="6571734"/>
            <a:ext cx="4114800" cy="358775"/>
          </a:xfrm>
        </p:spPr>
        <p:txBody>
          <a:bodyPr/>
          <a:lstStyle/>
          <a:p>
            <a:pPr defTabSz="914400"/>
            <a:r>
              <a:rPr lang="en-US">
                <a:solidFill>
                  <a:schemeClr val="bg1"/>
                </a:solidFill>
              </a:rPr>
              <a:t>Global Humanitarian Assistance Report 2026 </a:t>
            </a:r>
            <a:endParaRPr lang="en-GB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5963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path" presetSubtype="0" accel="21000" decel="79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48148E-6 L -1.66667E-6 -0.06968 " pathEditMode="relative" rAng="0" ptsTypes="AA">
                                      <p:cBhvr>
                                        <p:cTn id="11" dur="12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495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/>
      <p:bldP spid="15" grpId="0"/>
      <p:bldP spid="3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3CF16-2BB8-A124-8ED2-C97F8ACD2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arallelogram 8">
            <a:extLst>
              <a:ext uri="{FF2B5EF4-FFF2-40B4-BE49-F238E27FC236}">
                <a16:creationId xmlns:a16="http://schemas.microsoft.com/office/drawing/2014/main" id="{16E9E632-193A-D36D-A432-66BF1621FE6E}"/>
              </a:ext>
            </a:extLst>
          </p:cNvPr>
          <p:cNvSpPr/>
          <p:nvPr/>
        </p:nvSpPr>
        <p:spPr>
          <a:xfrm rot="16200000">
            <a:off x="-507422" y="509234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5198B5C-3FDF-41C0-14D4-461164A222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4440660"/>
              </p:ext>
            </p:extLst>
          </p:nvPr>
        </p:nvGraphicFramePr>
        <p:xfrm>
          <a:off x="407988" y="2063531"/>
          <a:ext cx="11467982" cy="4087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0555A27-6217-8ED9-E94C-1C2619C6364A}"/>
              </a:ext>
            </a:extLst>
          </p:cNvPr>
          <p:cNvSpPr txBox="1"/>
          <p:nvPr/>
        </p:nvSpPr>
        <p:spPr>
          <a:xfrm>
            <a:off x="515113" y="386202"/>
            <a:ext cx="8649207" cy="33023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en-US">
                <a:solidFill>
                  <a:schemeClr val="accent2"/>
                </a:solidFill>
                <a:latin typeface="+mj-lt"/>
              </a:rPr>
              <a:t>THE DONOR MIX CHANGED IN 2025 MORE THAN ANY OTHER YEAR IN THE LAST DECADE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C133D427-7634-D4CB-F9B4-88E902ADE9C3}"/>
              </a:ext>
            </a:extLst>
          </p:cNvPr>
          <p:cNvGrpSpPr/>
          <p:nvPr/>
        </p:nvGrpSpPr>
        <p:grpSpPr>
          <a:xfrm>
            <a:off x="10952943" y="1830260"/>
            <a:ext cx="656382" cy="2334887"/>
            <a:chOff x="11348654" y="1072375"/>
            <a:chExt cx="435358" cy="2334887"/>
          </a:xfrm>
          <a:noFill/>
        </p:grpSpPr>
        <p:sp>
          <p:nvSpPr>
            <p:cNvPr id="23" name="Parallelogram 22">
              <a:extLst>
                <a:ext uri="{FF2B5EF4-FFF2-40B4-BE49-F238E27FC236}">
                  <a16:creationId xmlns:a16="http://schemas.microsoft.com/office/drawing/2014/main" id="{10426CDB-636C-CB28-CDDC-AAEF8CF7381A}"/>
                </a:ext>
              </a:extLst>
            </p:cNvPr>
            <p:cNvSpPr/>
            <p:nvPr/>
          </p:nvSpPr>
          <p:spPr>
            <a:xfrm>
              <a:off x="11348654" y="3141044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 kern="1200">
                  <a:latin typeface="+mj-lt"/>
                </a:rPr>
                <a:t>47%</a:t>
              </a:r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BA4C5F2A-5A84-951A-7A4C-1C5DE619ED0C}"/>
                </a:ext>
              </a:extLst>
            </p:cNvPr>
            <p:cNvSpPr/>
            <p:nvPr/>
          </p:nvSpPr>
          <p:spPr>
            <a:xfrm>
              <a:off x="11348654" y="199493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 kern="1200">
                  <a:solidFill>
                    <a:schemeClr val="accent2"/>
                  </a:solidFill>
                  <a:latin typeface="+mj-lt"/>
                </a:rPr>
                <a:t>34%</a:t>
              </a:r>
            </a:p>
          </p:txBody>
        </p:sp>
        <p:sp>
          <p:nvSpPr>
            <p:cNvPr id="39" name="Parallelogram 38">
              <a:extLst>
                <a:ext uri="{FF2B5EF4-FFF2-40B4-BE49-F238E27FC236}">
                  <a16:creationId xmlns:a16="http://schemas.microsoft.com/office/drawing/2014/main" id="{E05184E3-D5D4-6EFF-4076-4713C58992F5}"/>
                </a:ext>
              </a:extLst>
            </p:cNvPr>
            <p:cNvSpPr/>
            <p:nvPr/>
          </p:nvSpPr>
          <p:spPr>
            <a:xfrm>
              <a:off x="11348654" y="141467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latin typeface="+mj-lt"/>
                </a:rPr>
                <a:t>17</a:t>
              </a:r>
              <a:r>
                <a:rPr lang="en-GB" sz="1050" kern="1200">
                  <a:latin typeface="+mj-lt"/>
                </a:rPr>
                <a:t>%</a:t>
              </a:r>
            </a:p>
          </p:txBody>
        </p:sp>
        <p:sp>
          <p:nvSpPr>
            <p:cNvPr id="40" name="Parallelogram 39">
              <a:extLst>
                <a:ext uri="{FF2B5EF4-FFF2-40B4-BE49-F238E27FC236}">
                  <a16:creationId xmlns:a16="http://schemas.microsoft.com/office/drawing/2014/main" id="{3B23E425-B869-1859-ED1D-387F21FE026E}"/>
                </a:ext>
              </a:extLst>
            </p:cNvPr>
            <p:cNvSpPr/>
            <p:nvPr/>
          </p:nvSpPr>
          <p:spPr>
            <a:xfrm>
              <a:off x="11348654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solidFill>
                    <a:schemeClr val="accent2"/>
                  </a:solidFill>
                  <a:latin typeface="+mj-lt"/>
                </a:rPr>
                <a:t>2</a:t>
              </a:r>
              <a:r>
                <a:rPr lang="en-GB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ABE7C2DF-C357-24C2-CE3E-7627E7165F70}"/>
              </a:ext>
            </a:extLst>
          </p:cNvPr>
          <p:cNvGrpSpPr/>
          <p:nvPr/>
        </p:nvGrpSpPr>
        <p:grpSpPr>
          <a:xfrm>
            <a:off x="8775454" y="1830260"/>
            <a:ext cx="656382" cy="1875939"/>
            <a:chOff x="9061226" y="1072375"/>
            <a:chExt cx="435358" cy="1875939"/>
          </a:xfrm>
          <a:noFill/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4F7CB085-A2E9-2514-0A76-E003C2349E3F}"/>
                </a:ext>
              </a:extLst>
            </p:cNvPr>
            <p:cNvSpPr/>
            <p:nvPr/>
          </p:nvSpPr>
          <p:spPr>
            <a:xfrm>
              <a:off x="9061226" y="268209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 kern="1200">
                  <a:latin typeface="+mj-lt"/>
                </a:rPr>
                <a:t>62%</a:t>
              </a:r>
            </a:p>
          </p:txBody>
        </p:sp>
        <p:sp>
          <p:nvSpPr>
            <p:cNvPr id="26" name="Parallelogram 25">
              <a:extLst>
                <a:ext uri="{FF2B5EF4-FFF2-40B4-BE49-F238E27FC236}">
                  <a16:creationId xmlns:a16="http://schemas.microsoft.com/office/drawing/2014/main" id="{13A04909-62A7-5228-3BCF-EF62570DDB77}"/>
                </a:ext>
              </a:extLst>
            </p:cNvPr>
            <p:cNvSpPr/>
            <p:nvPr/>
          </p:nvSpPr>
          <p:spPr>
            <a:xfrm>
              <a:off x="9061226" y="1826938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solidFill>
                    <a:schemeClr val="accent2"/>
                  </a:solidFill>
                  <a:latin typeface="+mj-lt"/>
                </a:rPr>
                <a:t>26</a:t>
              </a:r>
              <a:r>
                <a:rPr lang="en-GB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  <p:sp>
          <p:nvSpPr>
            <p:cNvPr id="37" name="Parallelogram 36">
              <a:extLst>
                <a:ext uri="{FF2B5EF4-FFF2-40B4-BE49-F238E27FC236}">
                  <a16:creationId xmlns:a16="http://schemas.microsoft.com/office/drawing/2014/main" id="{7234B224-5377-995B-38B2-83BA373A16E5}"/>
                </a:ext>
              </a:extLst>
            </p:cNvPr>
            <p:cNvSpPr/>
            <p:nvPr/>
          </p:nvSpPr>
          <p:spPr>
            <a:xfrm>
              <a:off x="9061226" y="141467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latin typeface="+mj-lt"/>
                </a:rPr>
                <a:t>10</a:t>
              </a:r>
              <a:r>
                <a:rPr lang="en-GB" sz="1050" kern="1200">
                  <a:latin typeface="+mj-lt"/>
                </a:rPr>
                <a:t>%</a:t>
              </a:r>
            </a:p>
          </p:txBody>
        </p:sp>
        <p:sp>
          <p:nvSpPr>
            <p:cNvPr id="44" name="Parallelogram 43">
              <a:extLst>
                <a:ext uri="{FF2B5EF4-FFF2-40B4-BE49-F238E27FC236}">
                  <a16:creationId xmlns:a16="http://schemas.microsoft.com/office/drawing/2014/main" id="{BABFBA69-8B6E-FE2F-AC93-E628FD7E76B5}"/>
                </a:ext>
              </a:extLst>
            </p:cNvPr>
            <p:cNvSpPr/>
            <p:nvPr/>
          </p:nvSpPr>
          <p:spPr>
            <a:xfrm>
              <a:off x="9061226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solidFill>
                    <a:schemeClr val="accent2"/>
                  </a:solidFill>
                  <a:latin typeface="+mj-lt"/>
                </a:rPr>
                <a:t>2</a:t>
              </a:r>
              <a:r>
                <a:rPr lang="en-GB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11C8648B-90CD-A198-21C1-644BAFD266C2}"/>
              </a:ext>
            </a:extLst>
          </p:cNvPr>
          <p:cNvGrpSpPr/>
          <p:nvPr/>
        </p:nvGrpSpPr>
        <p:grpSpPr>
          <a:xfrm>
            <a:off x="7582669" y="1830260"/>
            <a:ext cx="656382" cy="1774339"/>
            <a:chOff x="7868441" y="1072375"/>
            <a:chExt cx="435358" cy="1774339"/>
          </a:xfrm>
          <a:noFill/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59F167D8-F80C-210A-74A2-CF700785DB5A}"/>
                </a:ext>
              </a:extLst>
            </p:cNvPr>
            <p:cNvSpPr/>
            <p:nvPr/>
          </p:nvSpPr>
          <p:spPr>
            <a:xfrm>
              <a:off x="7868441" y="258049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 kern="1200">
                  <a:latin typeface="+mj-lt"/>
                </a:rPr>
                <a:t>65%</a:t>
              </a:r>
            </a:p>
          </p:txBody>
        </p:sp>
        <p:sp>
          <p:nvSpPr>
            <p:cNvPr id="27" name="Parallelogram 26">
              <a:extLst>
                <a:ext uri="{FF2B5EF4-FFF2-40B4-BE49-F238E27FC236}">
                  <a16:creationId xmlns:a16="http://schemas.microsoft.com/office/drawing/2014/main" id="{328D63FD-2538-B87F-1054-C19D6CA4D93F}"/>
                </a:ext>
              </a:extLst>
            </p:cNvPr>
            <p:cNvSpPr/>
            <p:nvPr/>
          </p:nvSpPr>
          <p:spPr>
            <a:xfrm>
              <a:off x="7868441" y="1756469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solidFill>
                    <a:schemeClr val="accent2"/>
                  </a:solidFill>
                  <a:latin typeface="+mj-lt"/>
                </a:rPr>
                <a:t>26</a:t>
              </a:r>
              <a:r>
                <a:rPr lang="en-GB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  <p:sp>
          <p:nvSpPr>
            <p:cNvPr id="36" name="Parallelogram 35">
              <a:extLst>
                <a:ext uri="{FF2B5EF4-FFF2-40B4-BE49-F238E27FC236}">
                  <a16:creationId xmlns:a16="http://schemas.microsoft.com/office/drawing/2014/main" id="{384BC00E-C828-83A7-F074-005FAE0485AF}"/>
                </a:ext>
              </a:extLst>
            </p:cNvPr>
            <p:cNvSpPr/>
            <p:nvPr/>
          </p:nvSpPr>
          <p:spPr>
            <a:xfrm>
              <a:off x="7868441" y="141467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 kern="1200">
                  <a:latin typeface="+mj-lt"/>
                </a:rPr>
                <a:t>8%</a:t>
              </a:r>
            </a:p>
          </p:txBody>
        </p:sp>
        <p:sp>
          <p:nvSpPr>
            <p:cNvPr id="45" name="Parallelogram 44">
              <a:extLst>
                <a:ext uri="{FF2B5EF4-FFF2-40B4-BE49-F238E27FC236}">
                  <a16:creationId xmlns:a16="http://schemas.microsoft.com/office/drawing/2014/main" id="{47987C4A-EAD5-6834-5441-3B8291FD2227}"/>
                </a:ext>
              </a:extLst>
            </p:cNvPr>
            <p:cNvSpPr/>
            <p:nvPr/>
          </p:nvSpPr>
          <p:spPr>
            <a:xfrm>
              <a:off x="7868441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solidFill>
                    <a:schemeClr val="accent2"/>
                  </a:solidFill>
                  <a:latin typeface="+mj-lt"/>
                </a:rPr>
                <a:t>1</a:t>
              </a:r>
              <a:r>
                <a:rPr lang="en-GB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A1A8B0C1-BFC4-2F42-7E99-6BF70E8F37E0}"/>
              </a:ext>
            </a:extLst>
          </p:cNvPr>
          <p:cNvGrpSpPr/>
          <p:nvPr/>
        </p:nvGrpSpPr>
        <p:grpSpPr>
          <a:xfrm>
            <a:off x="6422598" y="1830260"/>
            <a:ext cx="656382" cy="1731849"/>
            <a:chOff x="6708370" y="1072375"/>
            <a:chExt cx="435358" cy="1731849"/>
          </a:xfrm>
          <a:noFill/>
        </p:grpSpPr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5B1F388-27FF-415F-63FB-CAD8CF73B67B}"/>
                </a:ext>
              </a:extLst>
            </p:cNvPr>
            <p:cNvSpPr/>
            <p:nvPr/>
          </p:nvSpPr>
          <p:spPr>
            <a:xfrm>
              <a:off x="6708370" y="253800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 kern="1200">
                  <a:latin typeface="+mj-lt"/>
                </a:rPr>
                <a:t>66%</a:t>
              </a:r>
            </a:p>
          </p:txBody>
        </p:sp>
        <p:sp>
          <p:nvSpPr>
            <p:cNvPr id="28" name="Parallelogram 27">
              <a:extLst>
                <a:ext uri="{FF2B5EF4-FFF2-40B4-BE49-F238E27FC236}">
                  <a16:creationId xmlns:a16="http://schemas.microsoft.com/office/drawing/2014/main" id="{8D2DDA66-A4FC-C91F-5B62-A1C89F6AFCFB}"/>
                </a:ext>
              </a:extLst>
            </p:cNvPr>
            <p:cNvSpPr/>
            <p:nvPr/>
          </p:nvSpPr>
          <p:spPr>
            <a:xfrm>
              <a:off x="6708370" y="178955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solidFill>
                    <a:schemeClr val="accent2"/>
                  </a:solidFill>
                  <a:latin typeface="+mj-lt"/>
                </a:rPr>
                <a:t>23</a:t>
              </a:r>
              <a:r>
                <a:rPr lang="en-GB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  <p:sp>
          <p:nvSpPr>
            <p:cNvPr id="35" name="Parallelogram 34">
              <a:extLst>
                <a:ext uri="{FF2B5EF4-FFF2-40B4-BE49-F238E27FC236}">
                  <a16:creationId xmlns:a16="http://schemas.microsoft.com/office/drawing/2014/main" id="{949CF835-F7D7-F869-1EDF-1FFBFEB013D4}"/>
                </a:ext>
              </a:extLst>
            </p:cNvPr>
            <p:cNvSpPr/>
            <p:nvPr/>
          </p:nvSpPr>
          <p:spPr>
            <a:xfrm>
              <a:off x="6708370" y="141595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latin typeface="+mj-lt"/>
                </a:rPr>
                <a:t>11</a:t>
              </a:r>
              <a:r>
                <a:rPr lang="en-GB" sz="1050" kern="1200">
                  <a:latin typeface="+mj-lt"/>
                </a:rPr>
                <a:t>%</a:t>
              </a:r>
            </a:p>
          </p:txBody>
        </p:sp>
        <p:sp>
          <p:nvSpPr>
            <p:cNvPr id="48" name="Parallelogram 47">
              <a:extLst>
                <a:ext uri="{FF2B5EF4-FFF2-40B4-BE49-F238E27FC236}">
                  <a16:creationId xmlns:a16="http://schemas.microsoft.com/office/drawing/2014/main" id="{0B797D2A-AA0A-7582-2B13-73065C28CE76}"/>
                </a:ext>
              </a:extLst>
            </p:cNvPr>
            <p:cNvSpPr/>
            <p:nvPr/>
          </p:nvSpPr>
          <p:spPr>
            <a:xfrm>
              <a:off x="6708370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solidFill>
                    <a:schemeClr val="accent2"/>
                  </a:solidFill>
                  <a:latin typeface="+mj-lt"/>
                </a:rPr>
                <a:t>0</a:t>
              </a:r>
              <a:r>
                <a:rPr lang="en-GB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0D207B56-FEAF-A6E6-1772-6C43A081ECDC}"/>
              </a:ext>
            </a:extLst>
          </p:cNvPr>
          <p:cNvGrpSpPr/>
          <p:nvPr/>
        </p:nvGrpSpPr>
        <p:grpSpPr>
          <a:xfrm>
            <a:off x="5247685" y="1830260"/>
            <a:ext cx="656382" cy="1757008"/>
            <a:chOff x="5533457" y="1072375"/>
            <a:chExt cx="435358" cy="1757008"/>
          </a:xfrm>
          <a:noFill/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CBD0F2B-9277-3777-6D7C-92B3F3C91BF4}"/>
                </a:ext>
              </a:extLst>
            </p:cNvPr>
            <p:cNvSpPr/>
            <p:nvPr/>
          </p:nvSpPr>
          <p:spPr>
            <a:xfrm>
              <a:off x="5533457" y="256316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 kern="1200">
                  <a:latin typeface="+mj-lt"/>
                </a:rPr>
                <a:t>65%</a:t>
              </a:r>
            </a:p>
          </p:txBody>
        </p:sp>
        <p:sp>
          <p:nvSpPr>
            <p:cNvPr id="29" name="Parallelogram 28">
              <a:extLst>
                <a:ext uri="{FF2B5EF4-FFF2-40B4-BE49-F238E27FC236}">
                  <a16:creationId xmlns:a16="http://schemas.microsoft.com/office/drawing/2014/main" id="{52A72847-17D9-8225-35B8-090B3F249854}"/>
                </a:ext>
              </a:extLst>
            </p:cNvPr>
            <p:cNvSpPr/>
            <p:nvPr/>
          </p:nvSpPr>
          <p:spPr>
            <a:xfrm>
              <a:off x="5533457" y="1728718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solidFill>
                    <a:schemeClr val="accent2"/>
                  </a:solidFill>
                  <a:latin typeface="+mj-lt"/>
                </a:rPr>
                <a:t>26</a:t>
              </a:r>
              <a:r>
                <a:rPr lang="en-GB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  <p:sp>
          <p:nvSpPr>
            <p:cNvPr id="34" name="Parallelogram 33">
              <a:extLst>
                <a:ext uri="{FF2B5EF4-FFF2-40B4-BE49-F238E27FC236}">
                  <a16:creationId xmlns:a16="http://schemas.microsoft.com/office/drawing/2014/main" id="{25221C1C-F085-FD68-C20E-ED7CD702C8E6}"/>
                </a:ext>
              </a:extLst>
            </p:cNvPr>
            <p:cNvSpPr/>
            <p:nvPr/>
          </p:nvSpPr>
          <p:spPr>
            <a:xfrm>
              <a:off x="5533457" y="141595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 kern="1200">
                  <a:latin typeface="+mj-lt"/>
                </a:rPr>
                <a:t>9%</a:t>
              </a:r>
            </a:p>
          </p:txBody>
        </p:sp>
        <p:sp>
          <p:nvSpPr>
            <p:cNvPr id="49" name="Parallelogram 48">
              <a:extLst>
                <a:ext uri="{FF2B5EF4-FFF2-40B4-BE49-F238E27FC236}">
                  <a16:creationId xmlns:a16="http://schemas.microsoft.com/office/drawing/2014/main" id="{F271A3A7-FA12-A025-DC41-200ACB430721}"/>
                </a:ext>
              </a:extLst>
            </p:cNvPr>
            <p:cNvSpPr/>
            <p:nvPr/>
          </p:nvSpPr>
          <p:spPr>
            <a:xfrm>
              <a:off x="5533457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solidFill>
                    <a:schemeClr val="accent2"/>
                  </a:solidFill>
                  <a:latin typeface="+mj-lt"/>
                </a:rPr>
                <a:t>1</a:t>
              </a:r>
              <a:r>
                <a:rPr lang="en-GB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68655800-D17E-2A34-F392-A44AF683815E}"/>
              </a:ext>
            </a:extLst>
          </p:cNvPr>
          <p:cNvGrpSpPr/>
          <p:nvPr/>
        </p:nvGrpSpPr>
        <p:grpSpPr>
          <a:xfrm>
            <a:off x="4077931" y="1830260"/>
            <a:ext cx="656382" cy="1739201"/>
            <a:chOff x="4363703" y="1072375"/>
            <a:chExt cx="435358" cy="1739201"/>
          </a:xfrm>
          <a:noFill/>
        </p:grpSpPr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E8D93135-AE4F-1DAC-8F78-E8911F6E8DBB}"/>
                </a:ext>
              </a:extLst>
            </p:cNvPr>
            <p:cNvSpPr/>
            <p:nvPr/>
          </p:nvSpPr>
          <p:spPr>
            <a:xfrm>
              <a:off x="4363703" y="2545358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 kern="1200">
                  <a:latin typeface="+mj-lt"/>
                </a:rPr>
                <a:t>66%</a:t>
              </a:r>
            </a:p>
          </p:txBody>
        </p:sp>
        <p:sp>
          <p:nvSpPr>
            <p:cNvPr id="30" name="Parallelogram 29">
              <a:extLst>
                <a:ext uri="{FF2B5EF4-FFF2-40B4-BE49-F238E27FC236}">
                  <a16:creationId xmlns:a16="http://schemas.microsoft.com/office/drawing/2014/main" id="{DB2FA91D-D877-0D72-20C8-2C651FF17B8C}"/>
                </a:ext>
              </a:extLst>
            </p:cNvPr>
            <p:cNvSpPr/>
            <p:nvPr/>
          </p:nvSpPr>
          <p:spPr>
            <a:xfrm>
              <a:off x="4363703" y="1763218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solidFill>
                    <a:schemeClr val="accent2"/>
                  </a:solidFill>
                  <a:latin typeface="+mj-lt"/>
                </a:rPr>
                <a:t>23</a:t>
              </a:r>
              <a:r>
                <a:rPr lang="en-GB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  <p:sp>
          <p:nvSpPr>
            <p:cNvPr id="33" name="Parallelogram 32">
              <a:extLst>
                <a:ext uri="{FF2B5EF4-FFF2-40B4-BE49-F238E27FC236}">
                  <a16:creationId xmlns:a16="http://schemas.microsoft.com/office/drawing/2014/main" id="{7ECB777C-F837-0DE6-796E-641351E2EFBC}"/>
                </a:ext>
              </a:extLst>
            </p:cNvPr>
            <p:cNvSpPr/>
            <p:nvPr/>
          </p:nvSpPr>
          <p:spPr>
            <a:xfrm>
              <a:off x="4363703" y="141595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 kern="1200">
                  <a:latin typeface="+mj-lt"/>
                </a:rPr>
                <a:t>1</a:t>
              </a:r>
              <a:r>
                <a:rPr lang="en-GB" sz="1050">
                  <a:latin typeface="+mj-lt"/>
                </a:rPr>
                <a:t>0</a:t>
              </a:r>
              <a:r>
                <a:rPr lang="en-GB" sz="1050" kern="1200">
                  <a:latin typeface="+mj-lt"/>
                </a:rPr>
                <a:t>%</a:t>
              </a:r>
            </a:p>
          </p:txBody>
        </p:sp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70A76EE5-33F0-AB15-5AD4-E2966974BFB1}"/>
                </a:ext>
              </a:extLst>
            </p:cNvPr>
            <p:cNvSpPr/>
            <p:nvPr/>
          </p:nvSpPr>
          <p:spPr>
            <a:xfrm>
              <a:off x="4363703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solidFill>
                    <a:schemeClr val="accent2"/>
                  </a:solidFill>
                  <a:latin typeface="+mj-lt"/>
                </a:rPr>
                <a:t>0</a:t>
              </a:r>
              <a:r>
                <a:rPr lang="en-GB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E30D9CD4-EBA1-14AA-E959-3DEBB11D3D56}"/>
              </a:ext>
            </a:extLst>
          </p:cNvPr>
          <p:cNvGrpSpPr/>
          <p:nvPr/>
        </p:nvGrpSpPr>
        <p:grpSpPr>
          <a:xfrm>
            <a:off x="2903018" y="1830260"/>
            <a:ext cx="656382" cy="1875939"/>
            <a:chOff x="3188790" y="1072375"/>
            <a:chExt cx="435358" cy="1875939"/>
          </a:xfrm>
          <a:noFill/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66C99FC8-2B97-A9CA-2142-3FF67159724B}"/>
                </a:ext>
              </a:extLst>
            </p:cNvPr>
            <p:cNvSpPr/>
            <p:nvPr/>
          </p:nvSpPr>
          <p:spPr>
            <a:xfrm>
              <a:off x="3188790" y="268209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 kern="1200">
                  <a:latin typeface="+mj-lt"/>
                </a:rPr>
                <a:t>61%</a:t>
              </a:r>
            </a:p>
          </p:txBody>
        </p:sp>
        <p:sp>
          <p:nvSpPr>
            <p:cNvPr id="31" name="Parallelogram 30">
              <a:extLst>
                <a:ext uri="{FF2B5EF4-FFF2-40B4-BE49-F238E27FC236}">
                  <a16:creationId xmlns:a16="http://schemas.microsoft.com/office/drawing/2014/main" id="{8731A040-0AAC-D764-F02A-751A0AFEE71F}"/>
                </a:ext>
              </a:extLst>
            </p:cNvPr>
            <p:cNvSpPr/>
            <p:nvPr/>
          </p:nvSpPr>
          <p:spPr>
            <a:xfrm>
              <a:off x="3188790" y="1914900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solidFill>
                    <a:schemeClr val="accent2"/>
                  </a:solidFill>
                  <a:latin typeface="+mj-lt"/>
                </a:rPr>
                <a:t>24</a:t>
              </a:r>
              <a:r>
                <a:rPr lang="en-GB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  <p:sp>
          <p:nvSpPr>
            <p:cNvPr id="32" name="Parallelogram 31">
              <a:extLst>
                <a:ext uri="{FF2B5EF4-FFF2-40B4-BE49-F238E27FC236}">
                  <a16:creationId xmlns:a16="http://schemas.microsoft.com/office/drawing/2014/main" id="{7CD8EB21-5948-3A92-BB60-B3D6DA0F6F91}"/>
                </a:ext>
              </a:extLst>
            </p:cNvPr>
            <p:cNvSpPr/>
            <p:nvPr/>
          </p:nvSpPr>
          <p:spPr>
            <a:xfrm>
              <a:off x="3188790" y="141595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 kern="1200">
                  <a:latin typeface="+mj-lt"/>
                </a:rPr>
                <a:t>15%</a:t>
              </a:r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32C6C44B-17DF-14CB-EF89-DD4EF526EC02}"/>
                </a:ext>
              </a:extLst>
            </p:cNvPr>
            <p:cNvSpPr/>
            <p:nvPr/>
          </p:nvSpPr>
          <p:spPr>
            <a:xfrm>
              <a:off x="3188790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solidFill>
                    <a:schemeClr val="accent2"/>
                  </a:solidFill>
                  <a:latin typeface="+mj-lt"/>
                </a:rPr>
                <a:t>0</a:t>
              </a:r>
              <a:r>
                <a:rPr lang="en-GB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F6503DB6-727D-930D-4543-01BBBC2701C0}"/>
              </a:ext>
            </a:extLst>
          </p:cNvPr>
          <p:cNvGrpSpPr/>
          <p:nvPr/>
        </p:nvGrpSpPr>
        <p:grpSpPr>
          <a:xfrm>
            <a:off x="1773675" y="1830260"/>
            <a:ext cx="656382" cy="1742925"/>
            <a:chOff x="2059447" y="1072375"/>
            <a:chExt cx="435358" cy="1742925"/>
          </a:xfrm>
          <a:noFill/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99881766-1DD0-CE82-9F6A-91B3E320D9D9}"/>
                </a:ext>
              </a:extLst>
            </p:cNvPr>
            <p:cNvSpPr/>
            <p:nvPr/>
          </p:nvSpPr>
          <p:spPr>
            <a:xfrm>
              <a:off x="2059447" y="2549082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 kern="1200">
                  <a:latin typeface="+mj-lt"/>
                </a:rPr>
                <a:t>67%</a:t>
              </a:r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8BEF1C46-1AE0-1C26-6481-19F8D480A787}"/>
                </a:ext>
              </a:extLst>
            </p:cNvPr>
            <p:cNvSpPr/>
            <p:nvPr/>
          </p:nvSpPr>
          <p:spPr>
            <a:xfrm>
              <a:off x="2059447" y="141595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 kern="1200">
                  <a:latin typeface="+mj-lt"/>
                </a:rPr>
                <a:t>6%</a:t>
              </a:r>
            </a:p>
          </p:txBody>
        </p:sp>
        <p:sp>
          <p:nvSpPr>
            <p:cNvPr id="53" name="Parallelogram 52">
              <a:extLst>
                <a:ext uri="{FF2B5EF4-FFF2-40B4-BE49-F238E27FC236}">
                  <a16:creationId xmlns:a16="http://schemas.microsoft.com/office/drawing/2014/main" id="{6FE736B4-BE4B-05AF-AAC4-58218653A30A}"/>
                </a:ext>
              </a:extLst>
            </p:cNvPr>
            <p:cNvSpPr/>
            <p:nvPr/>
          </p:nvSpPr>
          <p:spPr>
            <a:xfrm>
              <a:off x="2059447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solidFill>
                    <a:schemeClr val="accent2"/>
                  </a:solidFill>
                  <a:latin typeface="+mj-lt"/>
                </a:rPr>
                <a:t>1</a:t>
              </a:r>
              <a:r>
                <a:rPr lang="en-GB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  <p:sp>
          <p:nvSpPr>
            <p:cNvPr id="54" name="Parallelogram 53">
              <a:extLst>
                <a:ext uri="{FF2B5EF4-FFF2-40B4-BE49-F238E27FC236}">
                  <a16:creationId xmlns:a16="http://schemas.microsoft.com/office/drawing/2014/main" id="{F98457E2-DB6F-5AC0-427D-375E34A4452E}"/>
                </a:ext>
              </a:extLst>
            </p:cNvPr>
            <p:cNvSpPr/>
            <p:nvPr/>
          </p:nvSpPr>
          <p:spPr>
            <a:xfrm>
              <a:off x="2059447" y="1680894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solidFill>
                    <a:schemeClr val="accent2"/>
                  </a:solidFill>
                  <a:latin typeface="+mj-lt"/>
                </a:rPr>
                <a:t>27</a:t>
              </a:r>
              <a:r>
                <a:rPr lang="en-GB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0D4AD7A-EDE1-E7ED-678D-886CC571A44C}"/>
              </a:ext>
            </a:extLst>
          </p:cNvPr>
          <p:cNvGrpSpPr/>
          <p:nvPr/>
        </p:nvGrpSpPr>
        <p:grpSpPr>
          <a:xfrm>
            <a:off x="774022" y="1830260"/>
            <a:ext cx="656382" cy="1742925"/>
            <a:chOff x="884534" y="1072375"/>
            <a:chExt cx="435358" cy="1742925"/>
          </a:xfrm>
          <a:noFill/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04BA302B-5B06-7387-D1B1-380031B23183}"/>
                </a:ext>
              </a:extLst>
            </p:cNvPr>
            <p:cNvSpPr/>
            <p:nvPr/>
          </p:nvSpPr>
          <p:spPr>
            <a:xfrm>
              <a:off x="884534" y="2549082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 kern="1200">
                  <a:latin typeface="+mj-lt"/>
                </a:rPr>
                <a:t>66%</a:t>
              </a:r>
            </a:p>
          </p:txBody>
        </p:sp>
        <p:sp>
          <p:nvSpPr>
            <p:cNvPr id="55" name="Parallelogram 54">
              <a:extLst>
                <a:ext uri="{FF2B5EF4-FFF2-40B4-BE49-F238E27FC236}">
                  <a16:creationId xmlns:a16="http://schemas.microsoft.com/office/drawing/2014/main" id="{996E48C7-BFA7-AC1A-5B30-B17C12A9E759}"/>
                </a:ext>
              </a:extLst>
            </p:cNvPr>
            <p:cNvSpPr/>
            <p:nvPr/>
          </p:nvSpPr>
          <p:spPr>
            <a:xfrm>
              <a:off x="884534" y="1715503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solidFill>
                    <a:schemeClr val="accent2"/>
                  </a:solidFill>
                  <a:latin typeface="+mj-lt"/>
                </a:rPr>
                <a:t>25</a:t>
              </a:r>
              <a:r>
                <a:rPr lang="en-GB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  <p:sp>
          <p:nvSpPr>
            <p:cNvPr id="56" name="Parallelogram 55">
              <a:extLst>
                <a:ext uri="{FF2B5EF4-FFF2-40B4-BE49-F238E27FC236}">
                  <a16:creationId xmlns:a16="http://schemas.microsoft.com/office/drawing/2014/main" id="{111BF2E6-EA3B-CE06-AE67-8EE3BB31F823}"/>
                </a:ext>
              </a:extLst>
            </p:cNvPr>
            <p:cNvSpPr/>
            <p:nvPr/>
          </p:nvSpPr>
          <p:spPr>
            <a:xfrm>
              <a:off x="884534" y="1420171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latin typeface="+mj-lt"/>
                </a:rPr>
                <a:t>9</a:t>
              </a:r>
              <a:r>
                <a:rPr lang="en-GB" sz="1050" kern="1200">
                  <a:latin typeface="+mj-lt"/>
                </a:rPr>
                <a:t>%</a:t>
              </a:r>
            </a:p>
          </p:txBody>
        </p:sp>
        <p:sp>
          <p:nvSpPr>
            <p:cNvPr id="57" name="Parallelogram 56">
              <a:extLst>
                <a:ext uri="{FF2B5EF4-FFF2-40B4-BE49-F238E27FC236}">
                  <a16:creationId xmlns:a16="http://schemas.microsoft.com/office/drawing/2014/main" id="{9FAF1745-C4CA-777B-4A2F-D2D9103E3F24}"/>
                </a:ext>
              </a:extLst>
            </p:cNvPr>
            <p:cNvSpPr/>
            <p:nvPr/>
          </p:nvSpPr>
          <p:spPr>
            <a:xfrm>
              <a:off x="884534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 kern="1200">
                  <a:solidFill>
                    <a:schemeClr val="accent2"/>
                  </a:solidFill>
                  <a:latin typeface="+mj-lt"/>
                </a:rPr>
                <a:t>0%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3EEBA04-D60F-89EF-5CFC-848A7DF5463C}"/>
              </a:ext>
            </a:extLst>
          </p:cNvPr>
          <p:cNvSpPr txBox="1"/>
          <p:nvPr/>
        </p:nvSpPr>
        <p:spPr>
          <a:xfrm>
            <a:off x="515113" y="1420403"/>
            <a:ext cx="7242816" cy="4098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en-US" sz="1800">
                <a:solidFill>
                  <a:schemeClr val="accent2"/>
                </a:solidFill>
                <a:latin typeface="+mj-lt"/>
              </a:rPr>
              <a:t>Share of public donor funding by donor category, 2016–2025</a:t>
            </a:r>
          </a:p>
        </p:txBody>
      </p:sp>
      <p:sp>
        <p:nvSpPr>
          <p:cNvPr id="3" name="Footer Placeholder 1">
            <a:extLst>
              <a:ext uri="{FF2B5EF4-FFF2-40B4-BE49-F238E27FC236}">
                <a16:creationId xmlns:a16="http://schemas.microsoft.com/office/drawing/2014/main" id="{23CAAF2E-F7AA-3313-7306-F0C8994DB22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2389" y="6571734"/>
            <a:ext cx="4114800" cy="358775"/>
          </a:xfrm>
        </p:spPr>
        <p:txBody>
          <a:bodyPr/>
          <a:lstStyle/>
          <a:p>
            <a:pPr defTabSz="914400"/>
            <a:r>
              <a:rPr lang="en-US"/>
              <a:t>Global Humanitarian Assistance Report 2026 </a:t>
            </a: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D6D406-3209-31EB-CC27-E7E2F976A22E}"/>
              </a:ext>
            </a:extLst>
          </p:cNvPr>
          <p:cNvSpPr/>
          <p:nvPr/>
        </p:nvSpPr>
        <p:spPr>
          <a:xfrm>
            <a:off x="10416540" y="1201643"/>
            <a:ext cx="1668780" cy="43590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err="1">
              <a:solidFill>
                <a:schemeClr val="bg1"/>
              </a:solidFill>
            </a:endParaRP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F24F3757-FA60-D33F-8F4A-E1B0191E3411}"/>
              </a:ext>
            </a:extLst>
          </p:cNvPr>
          <p:cNvGrpSpPr/>
          <p:nvPr/>
        </p:nvGrpSpPr>
        <p:grpSpPr>
          <a:xfrm>
            <a:off x="9902811" y="1830260"/>
            <a:ext cx="656382" cy="1875939"/>
            <a:chOff x="10188583" y="1072375"/>
            <a:chExt cx="435358" cy="1875939"/>
          </a:xfrm>
          <a:noFill/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BE726AFC-8F2E-15A4-8613-4EDB27D2CD54}"/>
                </a:ext>
              </a:extLst>
            </p:cNvPr>
            <p:cNvSpPr/>
            <p:nvPr/>
          </p:nvSpPr>
          <p:spPr>
            <a:xfrm>
              <a:off x="10188583" y="268209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 kern="1200">
                  <a:latin typeface="+mj-lt"/>
                </a:rPr>
                <a:t>61%</a:t>
              </a:r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430E27F9-5B9B-37BC-9E48-06517EBE683D}"/>
                </a:ext>
              </a:extLst>
            </p:cNvPr>
            <p:cNvSpPr/>
            <p:nvPr/>
          </p:nvSpPr>
          <p:spPr>
            <a:xfrm>
              <a:off x="10188583" y="1834703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solidFill>
                    <a:schemeClr val="accent2"/>
                  </a:solidFill>
                  <a:latin typeface="+mj-lt"/>
                </a:rPr>
                <a:t>27</a:t>
              </a:r>
              <a:r>
                <a:rPr lang="en-GB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  <p:sp>
          <p:nvSpPr>
            <p:cNvPr id="38" name="Parallelogram 37">
              <a:extLst>
                <a:ext uri="{FF2B5EF4-FFF2-40B4-BE49-F238E27FC236}">
                  <a16:creationId xmlns:a16="http://schemas.microsoft.com/office/drawing/2014/main" id="{29FBA4DB-FFCF-D676-A0CB-3C0C0216F575}"/>
                </a:ext>
              </a:extLst>
            </p:cNvPr>
            <p:cNvSpPr/>
            <p:nvPr/>
          </p:nvSpPr>
          <p:spPr>
            <a:xfrm>
              <a:off x="10188583" y="141467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latin typeface="+mj-lt"/>
                </a:rPr>
                <a:t>10</a:t>
              </a:r>
              <a:r>
                <a:rPr lang="en-GB" sz="1050" kern="1200">
                  <a:latin typeface="+mj-lt"/>
                </a:rPr>
                <a:t>%</a:t>
              </a:r>
            </a:p>
          </p:txBody>
        </p:sp>
        <p:sp>
          <p:nvSpPr>
            <p:cNvPr id="41" name="Parallelogram 40">
              <a:extLst>
                <a:ext uri="{FF2B5EF4-FFF2-40B4-BE49-F238E27FC236}">
                  <a16:creationId xmlns:a16="http://schemas.microsoft.com/office/drawing/2014/main" id="{092C875D-FFC3-7641-86AD-FDEA5A48DC2E}"/>
                </a:ext>
              </a:extLst>
            </p:cNvPr>
            <p:cNvSpPr/>
            <p:nvPr/>
          </p:nvSpPr>
          <p:spPr>
            <a:xfrm>
              <a:off x="10188583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050">
                  <a:solidFill>
                    <a:schemeClr val="accent2"/>
                  </a:solidFill>
                  <a:latin typeface="+mj-lt"/>
                </a:rPr>
                <a:t>2</a:t>
              </a:r>
              <a:r>
                <a:rPr lang="en-GB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8F4F0ED4-144F-5E7B-A28A-124CFD1D0E99}"/>
              </a:ext>
            </a:extLst>
          </p:cNvPr>
          <p:cNvSpPr/>
          <p:nvPr/>
        </p:nvSpPr>
        <p:spPr>
          <a:xfrm>
            <a:off x="11201400" y="5592897"/>
            <a:ext cx="883920" cy="180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err="1">
              <a:solidFill>
                <a:schemeClr val="bg1"/>
              </a:solidFill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9F70A77E-AE6C-DFC8-10F4-0F433AD14685}"/>
              </a:ext>
            </a:extLst>
          </p:cNvPr>
          <p:cNvGrpSpPr/>
          <p:nvPr/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2F43494E-4633-8924-6E1D-5518B5AFB75C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7DC535EC-7D49-810F-94A0-057A733DAA39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554BA1F8-971D-A75C-91BD-FC8736B100F0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7DF13B76-509F-57C5-0C82-AF3CA89F25A6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803C58A6-2F27-BCC1-A53F-544A1560B58B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D4206D00-8F7E-59A1-8920-80D1C4505F11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0DBD295-37A8-E93A-FCDB-D62239723E73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E79C1264-6085-B60D-718B-2D8BD7C7D8E3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4" name="Parallelogram 73">
            <a:extLst>
              <a:ext uri="{FF2B5EF4-FFF2-40B4-BE49-F238E27FC236}">
                <a16:creationId xmlns:a16="http://schemas.microsoft.com/office/drawing/2014/main" id="{9736B0F1-AAFE-6150-0C1E-80A1C9ADA4C7}"/>
              </a:ext>
            </a:extLst>
          </p:cNvPr>
          <p:cNvSpPr/>
          <p:nvPr/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73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07407E-6 L 0.02735 -4.0740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Graphic spid="4" grpId="0" uiExpand="1">
        <p:bldSub>
          <a:bldChart bld="series"/>
        </p:bldSub>
      </p:bldGraphic>
      <p:bldP spid="5" grpId="0"/>
      <p:bldP spid="5" grpId="1"/>
      <p:bldP spid="2" grpId="0"/>
      <p:bldP spid="7" grpId="0" animBg="1"/>
      <p:bldP spid="4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arallelogram 17">
            <a:extLst>
              <a:ext uri="{FF2B5EF4-FFF2-40B4-BE49-F238E27FC236}">
                <a16:creationId xmlns:a16="http://schemas.microsoft.com/office/drawing/2014/main" id="{EAB703ED-A71B-3067-CE4C-F33752FE5CE2}"/>
              </a:ext>
            </a:extLst>
          </p:cNvPr>
          <p:cNvSpPr/>
          <p:nvPr/>
        </p:nvSpPr>
        <p:spPr>
          <a:xfrm>
            <a:off x="-6871167" y="0"/>
            <a:ext cx="10972735" cy="6453187"/>
          </a:xfrm>
          <a:prstGeom prst="parallelogram">
            <a:avLst>
              <a:gd name="adj" fmla="val 33147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" name="Parallelogram 1">
            <a:extLst>
              <a:ext uri="{FF2B5EF4-FFF2-40B4-BE49-F238E27FC236}">
                <a16:creationId xmlns:a16="http://schemas.microsoft.com/office/drawing/2014/main" id="{DDF8AF6D-9D15-D388-95B0-808A8D43628B}"/>
              </a:ext>
            </a:extLst>
          </p:cNvPr>
          <p:cNvSpPr/>
          <p:nvPr/>
        </p:nvSpPr>
        <p:spPr>
          <a:xfrm rot="16200000">
            <a:off x="-507422" y="509234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9E4327-393E-A416-C29B-EA836EF9F0D8}"/>
              </a:ext>
            </a:extLst>
          </p:cNvPr>
          <p:cNvSpPr txBox="1"/>
          <p:nvPr/>
        </p:nvSpPr>
        <p:spPr>
          <a:xfrm>
            <a:off x="515113" y="386202"/>
            <a:ext cx="3244087" cy="33023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en-US">
                <a:solidFill>
                  <a:schemeClr val="accent5"/>
                </a:solidFill>
                <a:latin typeface="+mj-lt"/>
              </a:rPr>
              <a:t>DIVERSIFICATION BY DEFAULT</a:t>
            </a:r>
            <a:endParaRPr lang="en-GB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ADB3388-A374-74E9-157B-4660C4D0CB15}"/>
              </a:ext>
            </a:extLst>
          </p:cNvPr>
          <p:cNvSpPr txBox="1"/>
          <p:nvPr/>
        </p:nvSpPr>
        <p:spPr>
          <a:xfrm>
            <a:off x="515113" y="1420403"/>
            <a:ext cx="2464307" cy="4098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</a:lstStyle>
          <a:p>
            <a:r>
              <a:rPr lang="en-US"/>
              <a:t>The top 3 donors in each context in 2024 accounted for less of the funding mix </a:t>
            </a:r>
            <a:br>
              <a:rPr lang="en-US"/>
            </a:br>
            <a:r>
              <a:rPr lang="en-US"/>
              <a:t>than 2025</a:t>
            </a: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CEE4B667-F8C3-E2C8-35A3-AE04E1271BD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2389" y="6571734"/>
            <a:ext cx="4114800" cy="358775"/>
          </a:xfrm>
        </p:spPr>
        <p:txBody>
          <a:bodyPr/>
          <a:lstStyle/>
          <a:p>
            <a:pPr defTabSz="914400"/>
            <a:r>
              <a:rPr lang="en-US"/>
              <a:t>Global Humanitarian Assistance Report 2026 </a:t>
            </a:r>
            <a:endParaRPr lang="en-GB"/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831BF353-3005-DADD-8C45-654D28A7E0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2163733"/>
              </p:ext>
            </p:extLst>
          </p:nvPr>
        </p:nvGraphicFramePr>
        <p:xfrm>
          <a:off x="2834061" y="405114"/>
          <a:ext cx="9497486" cy="7021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E2070E06-CC14-166E-572D-E6117B64C85A}"/>
              </a:ext>
            </a:extLst>
          </p:cNvPr>
          <p:cNvSpPr txBox="1"/>
          <p:nvPr/>
        </p:nvSpPr>
        <p:spPr>
          <a:xfrm>
            <a:off x="515113" y="3096971"/>
            <a:ext cx="1885187" cy="77480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en-US" sz="1600">
                <a:solidFill>
                  <a:schemeClr val="accent2"/>
                </a:solidFill>
                <a:latin typeface="+mn-lt"/>
              </a:rPr>
              <a:t>Top 3 donors in 2024 and change in their donor share in 2025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5EABD81-F1AA-373A-C7FA-6D4884509034}"/>
              </a:ext>
            </a:extLst>
          </p:cNvPr>
          <p:cNvGrpSpPr/>
          <p:nvPr/>
        </p:nvGrpSpPr>
        <p:grpSpPr>
          <a:xfrm>
            <a:off x="6796815" y="741683"/>
            <a:ext cx="3667760" cy="5593804"/>
            <a:chOff x="12816615" y="741683"/>
            <a:chExt cx="3667760" cy="5593804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A7F52CE9-B08E-14BB-077B-712F827D1A81}"/>
                </a:ext>
              </a:extLst>
            </p:cNvPr>
            <p:cNvCxnSpPr/>
            <p:nvPr/>
          </p:nvCxnSpPr>
          <p:spPr>
            <a:xfrm rot="5400000">
              <a:off x="15396707" y="-345985"/>
              <a:ext cx="0" cy="2175336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3A432C2-4E5D-2D99-5650-D404909A4C2C}"/>
                </a:ext>
              </a:extLst>
            </p:cNvPr>
            <p:cNvCxnSpPr/>
            <p:nvPr/>
          </p:nvCxnSpPr>
          <p:spPr>
            <a:xfrm rot="5400000">
              <a:off x="15628505" y="313954"/>
              <a:ext cx="0" cy="1444280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0A8DFEF-13C4-C753-8F07-93C23BF30FE6}"/>
                </a:ext>
              </a:extLst>
            </p:cNvPr>
            <p:cNvCxnSpPr/>
            <p:nvPr/>
          </p:nvCxnSpPr>
          <p:spPr>
            <a:xfrm rot="5400000">
              <a:off x="15953914" y="933774"/>
              <a:ext cx="0" cy="793462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AC5F97D-0775-2FA5-CC66-8E38545522DE}"/>
                </a:ext>
              </a:extLst>
            </p:cNvPr>
            <p:cNvCxnSpPr/>
            <p:nvPr/>
          </p:nvCxnSpPr>
          <p:spPr>
            <a:xfrm rot="5400000">
              <a:off x="15992361" y="1332382"/>
              <a:ext cx="0" cy="585067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FC01755-6105-3D77-7B88-D30FB981DD0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791804" y="1919327"/>
              <a:ext cx="1164252" cy="0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3609B998-E671-2225-A3BB-07478375990E}"/>
                </a:ext>
              </a:extLst>
            </p:cNvPr>
            <p:cNvCxnSpPr/>
            <p:nvPr/>
          </p:nvCxnSpPr>
          <p:spPr>
            <a:xfrm rot="5400000">
              <a:off x="14929879" y="1331456"/>
              <a:ext cx="0" cy="1764563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A04388C9-222D-B014-D75C-FB1E1469CEDB}"/>
                </a:ext>
              </a:extLst>
            </p:cNvPr>
            <p:cNvCxnSpPr/>
            <p:nvPr/>
          </p:nvCxnSpPr>
          <p:spPr>
            <a:xfrm rot="5400000">
              <a:off x="15418995" y="2180511"/>
              <a:ext cx="0" cy="655275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998344-A1B1-CF5B-9CF6-013F4E24BA42}"/>
                </a:ext>
              </a:extLst>
            </p:cNvPr>
            <p:cNvCxnSpPr/>
            <p:nvPr/>
          </p:nvCxnSpPr>
          <p:spPr>
            <a:xfrm rot="5400000">
              <a:off x="15273898" y="2329825"/>
              <a:ext cx="0" cy="945469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CD2BF68-A70A-36AC-34A4-06B4A7C7F4F5}"/>
                </a:ext>
              </a:extLst>
            </p:cNvPr>
            <p:cNvCxnSpPr/>
            <p:nvPr/>
          </p:nvCxnSpPr>
          <p:spPr>
            <a:xfrm rot="5400000">
              <a:off x="14730956" y="2081294"/>
              <a:ext cx="0" cy="2031354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FAE8E70-1712-17D0-810E-B95FA45F4C30}"/>
                </a:ext>
              </a:extLst>
            </p:cNvPr>
            <p:cNvCxnSpPr/>
            <p:nvPr/>
          </p:nvCxnSpPr>
          <p:spPr>
            <a:xfrm rot="5400000">
              <a:off x="15201350" y="3061404"/>
              <a:ext cx="0" cy="659956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BAA8C638-CDE4-2B24-ACD5-6BA329CF67F9}"/>
                </a:ext>
              </a:extLst>
            </p:cNvPr>
            <p:cNvCxnSpPr/>
            <p:nvPr/>
          </p:nvCxnSpPr>
          <p:spPr>
            <a:xfrm rot="5400000">
              <a:off x="15060934" y="3271565"/>
              <a:ext cx="0" cy="828455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EC1DBA4-2336-86B9-FA0E-D5F86B23DF8B}"/>
                </a:ext>
              </a:extLst>
            </p:cNvPr>
            <p:cNvCxnSpPr/>
            <p:nvPr/>
          </p:nvCxnSpPr>
          <p:spPr>
            <a:xfrm rot="5400000">
              <a:off x="14695852" y="3200894"/>
              <a:ext cx="0" cy="1558619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0D1E3AC-56EF-CCF5-8D9A-4F66BD1AC197}"/>
                </a:ext>
              </a:extLst>
            </p:cNvPr>
            <p:cNvCxnSpPr/>
            <p:nvPr/>
          </p:nvCxnSpPr>
          <p:spPr>
            <a:xfrm rot="5400000">
              <a:off x="14892435" y="3771457"/>
              <a:ext cx="0" cy="1006316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02BF071-651D-61C6-6C65-BFD8315353F7}"/>
                </a:ext>
              </a:extLst>
            </p:cNvPr>
            <p:cNvCxnSpPr/>
            <p:nvPr/>
          </p:nvCxnSpPr>
          <p:spPr>
            <a:xfrm rot="5400000">
              <a:off x="14761379" y="4196923"/>
              <a:ext cx="0" cy="744206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F90A707-C3F5-950D-AD60-D574D73E6153}"/>
                </a:ext>
              </a:extLst>
            </p:cNvPr>
            <p:cNvCxnSpPr/>
            <p:nvPr/>
          </p:nvCxnSpPr>
          <p:spPr>
            <a:xfrm rot="5400000">
              <a:off x="14316728" y="4453890"/>
              <a:ext cx="0" cy="819094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A1092FA2-E8C5-7B14-615E-D47554C7D830}"/>
                </a:ext>
              </a:extLst>
            </p:cNvPr>
            <p:cNvCxnSpPr/>
            <p:nvPr/>
          </p:nvCxnSpPr>
          <p:spPr>
            <a:xfrm rot="5400000">
              <a:off x="13806549" y="4364496"/>
              <a:ext cx="0" cy="1586703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15A57E07-C775-D89C-F641-C10AF4E98B94}"/>
                </a:ext>
              </a:extLst>
            </p:cNvPr>
            <p:cNvCxnSpPr/>
            <p:nvPr/>
          </p:nvCxnSpPr>
          <p:spPr>
            <a:xfrm rot="5400000">
              <a:off x="14283964" y="5215892"/>
              <a:ext cx="0" cy="472734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017707C-A578-F073-98C4-94B4C5E89C23}"/>
                </a:ext>
              </a:extLst>
            </p:cNvPr>
            <p:cNvCxnSpPr/>
            <p:nvPr/>
          </p:nvCxnSpPr>
          <p:spPr>
            <a:xfrm rot="5400000">
              <a:off x="14176312" y="5402650"/>
              <a:ext cx="0" cy="688039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B5DC6533-40D8-5AF8-7817-BC933E015568}"/>
                </a:ext>
              </a:extLst>
            </p:cNvPr>
            <p:cNvCxnSpPr/>
            <p:nvPr/>
          </p:nvCxnSpPr>
          <p:spPr>
            <a:xfrm rot="5400000">
              <a:off x="13432106" y="5719996"/>
              <a:ext cx="0" cy="1230982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EC331CD2-0E62-B721-310C-0D0EF896B4FF}"/>
              </a:ext>
            </a:extLst>
          </p:cNvPr>
          <p:cNvCxnSpPr>
            <a:cxnSpLocks/>
          </p:cNvCxnSpPr>
          <p:nvPr/>
        </p:nvCxnSpPr>
        <p:spPr>
          <a:xfrm rot="16200000" flipH="1">
            <a:off x="8467768" y="5661957"/>
            <a:ext cx="0" cy="758247"/>
          </a:xfrm>
          <a:prstGeom prst="line">
            <a:avLst/>
          </a:prstGeom>
          <a:ln w="254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3B3B6C85-E26C-9B09-2D37-4BCAA2FDA076}"/>
              </a:ext>
            </a:extLst>
          </p:cNvPr>
          <p:cNvGrpSpPr/>
          <p:nvPr/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F1893714-CC7E-CE08-67AD-8C535DEC46C3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3C69A027-441E-8DA4-C1CB-A9EA4DFA6BCC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6E34178A-9750-357C-C03E-7DFFFF290030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0B174D26-4513-C35D-CB88-A46CE4A287A8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FDCC970-1A08-49E8-9253-3B9DE840D4CF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AAED562B-D8D9-D075-3932-B8C421DF1F19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32E4C84-DDB4-AC46-00DA-259457D8D297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8A3822AD-3CEA-9EA0-7AD7-94811ED3BDF7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368149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4.07407E-6 L 0.02734 -4.07407E-6 " pathEditMode="relative" rAng="0" ptsTypes="AA">
                                      <p:cBhvr>
                                        <p:cTn id="17" dur="75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5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" grpId="0" animBg="1"/>
      <p:bldP spid="3" grpId="0"/>
      <p:bldP spid="3" grpId="1"/>
      <p:bldP spid="17" grpId="0"/>
      <p:bldGraphic spid="19" grpId="0">
        <p:bldAsOne/>
      </p:bldGraphic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C95210D-3D26-0591-E783-5769FC2406F3}"/>
              </a:ext>
            </a:extLst>
          </p:cNvPr>
          <p:cNvSpPr txBox="1"/>
          <p:nvPr/>
        </p:nvSpPr>
        <p:spPr>
          <a:xfrm>
            <a:off x="4429698" y="1587331"/>
            <a:ext cx="1606013" cy="5355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>
              <a:lnSpc>
                <a:spcPct val="90000"/>
              </a:lnSpc>
            </a:pPr>
            <a:r>
              <a:rPr lang="en-GB">
                <a:solidFill>
                  <a:schemeClr val="accent2"/>
                </a:solidFill>
              </a:rPr>
              <a:t>$1.9 bn </a:t>
            </a:r>
            <a:br>
              <a:rPr lang="en-GB">
                <a:solidFill>
                  <a:schemeClr val="accent2"/>
                </a:solidFill>
              </a:rPr>
            </a:br>
            <a:r>
              <a:rPr lang="en-GB" sz="1400">
                <a:solidFill>
                  <a:schemeClr val="accent2"/>
                </a:solidFill>
              </a:rPr>
              <a:t>as of May 26</a:t>
            </a:r>
            <a:endParaRPr lang="en-GB">
              <a:solidFill>
                <a:schemeClr val="accent2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A3A9A4B-0F9B-7FF3-6D8A-C9B790223F22}"/>
              </a:ext>
            </a:extLst>
          </p:cNvPr>
          <p:cNvSpPr txBox="1"/>
          <p:nvPr/>
        </p:nvSpPr>
        <p:spPr>
          <a:xfrm>
            <a:off x="6156291" y="1587331"/>
            <a:ext cx="1749648" cy="5355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GB">
                <a:solidFill>
                  <a:schemeClr val="accent2"/>
                </a:solidFill>
              </a:rPr>
              <a:t>$139m</a:t>
            </a:r>
            <a:br>
              <a:rPr lang="en-GB">
                <a:solidFill>
                  <a:schemeClr val="accent2"/>
                </a:solidFill>
              </a:rPr>
            </a:br>
            <a:r>
              <a:rPr lang="en-GB" sz="1400">
                <a:solidFill>
                  <a:schemeClr val="accent2"/>
                </a:solidFill>
              </a:rPr>
              <a:t>as of May 26</a:t>
            </a:r>
            <a:endParaRPr lang="en-GB">
              <a:solidFill>
                <a:schemeClr val="accent2"/>
              </a:solidFill>
            </a:endParaRPr>
          </a:p>
        </p:txBody>
      </p:sp>
      <p:sp>
        <p:nvSpPr>
          <p:cNvPr id="2" name="Parallelogram 1">
            <a:extLst>
              <a:ext uri="{FF2B5EF4-FFF2-40B4-BE49-F238E27FC236}">
                <a16:creationId xmlns:a16="http://schemas.microsoft.com/office/drawing/2014/main" id="{C20B1305-355E-6067-4508-3AEAC14510BC}"/>
              </a:ext>
            </a:extLst>
          </p:cNvPr>
          <p:cNvSpPr/>
          <p:nvPr/>
        </p:nvSpPr>
        <p:spPr>
          <a:xfrm rot="16200000">
            <a:off x="-507422" y="509234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B943E8-9A50-E3E1-F92B-1E50C243A8ED}"/>
              </a:ext>
            </a:extLst>
          </p:cNvPr>
          <p:cNvSpPr txBox="1"/>
          <p:nvPr/>
        </p:nvSpPr>
        <p:spPr>
          <a:xfrm>
            <a:off x="515113" y="386202"/>
            <a:ext cx="8649207" cy="33023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en-US">
                <a:solidFill>
                  <a:schemeClr val="accent2"/>
                </a:solidFill>
                <a:latin typeface="+mj-lt"/>
              </a:rPr>
              <a:t>Country-based pooled funds in 2026</a:t>
            </a:r>
            <a:endParaRPr lang="en-GB">
              <a:solidFill>
                <a:schemeClr val="accent2"/>
              </a:solidFill>
              <a:latin typeface="+mj-lt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8311159-F12B-24A9-6061-B0477C04664E}"/>
              </a:ext>
            </a:extLst>
          </p:cNvPr>
          <p:cNvGrpSpPr/>
          <p:nvPr/>
        </p:nvGrpSpPr>
        <p:grpSpPr>
          <a:xfrm>
            <a:off x="515113" y="1420403"/>
            <a:ext cx="3914585" cy="869386"/>
            <a:chOff x="515113" y="1420403"/>
            <a:chExt cx="3914585" cy="768841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75C8B284-7ECC-12D8-F4CC-28A4D98AC5A1}"/>
                </a:ext>
              </a:extLst>
            </p:cNvPr>
            <p:cNvSpPr/>
            <p:nvPr/>
          </p:nvSpPr>
          <p:spPr>
            <a:xfrm>
              <a:off x="515113" y="1420403"/>
              <a:ext cx="3914585" cy="768841"/>
            </a:xfrm>
            <a:prstGeom prst="parallelogram">
              <a:avLst>
                <a:gd name="adj" fmla="val 43213"/>
              </a:avLst>
            </a:pr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14C33AB4-D5D3-523D-85DB-AB94E00B5FA2}"/>
                </a:ext>
              </a:extLst>
            </p:cNvPr>
            <p:cNvSpPr txBox="1">
              <a:spLocks/>
            </p:cNvSpPr>
            <p:nvPr/>
          </p:nvSpPr>
          <p:spPr>
            <a:xfrm>
              <a:off x="996641" y="1572612"/>
              <a:ext cx="3019624" cy="489311"/>
            </a:xfrm>
            <a:prstGeom prst="rect">
              <a:avLst/>
            </a:prstGeom>
          </p:spPr>
          <p:txBody>
            <a:bodyPr lIns="0" tIns="0" rIns="0" bIns="0" anchor="ctr" anchorCtr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GB" sz="1800">
                  <a:latin typeface="+mj-lt"/>
                </a:rPr>
                <a:t>US CONTRIBUTIONS</a:t>
              </a:r>
              <a:endParaRPr lang="en-GB" sz="180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D0F82B5-5327-E2C9-793E-D74DB7154595}"/>
              </a:ext>
            </a:extLst>
          </p:cNvPr>
          <p:cNvGrpSpPr/>
          <p:nvPr/>
        </p:nvGrpSpPr>
        <p:grpSpPr>
          <a:xfrm>
            <a:off x="4308823" y="2587698"/>
            <a:ext cx="3574354" cy="835524"/>
            <a:chOff x="3991354" y="2552209"/>
            <a:chExt cx="3914585" cy="768841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C1B7A4B3-8AC6-FC9E-945B-52A8566FC0B5}"/>
                </a:ext>
              </a:extLst>
            </p:cNvPr>
            <p:cNvSpPr/>
            <p:nvPr/>
          </p:nvSpPr>
          <p:spPr>
            <a:xfrm>
              <a:off x="3991354" y="2552209"/>
              <a:ext cx="3914585" cy="768841"/>
            </a:xfrm>
            <a:prstGeom prst="parallelogram">
              <a:avLst>
                <a:gd name="adj" fmla="val 43213"/>
              </a:avLst>
            </a:pr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400">
                <a:solidFill>
                  <a:schemeClr val="tx1"/>
                </a:solidFill>
              </a:endParaRPr>
            </a:p>
          </p:txBody>
        </p:sp>
        <p:sp>
          <p:nvSpPr>
            <p:cNvPr id="16" name="Content Placeholder 2">
              <a:extLst>
                <a:ext uri="{FF2B5EF4-FFF2-40B4-BE49-F238E27FC236}">
                  <a16:creationId xmlns:a16="http://schemas.microsoft.com/office/drawing/2014/main" id="{F2F8506B-3762-A735-0F3F-1BE1348F02A0}"/>
                </a:ext>
              </a:extLst>
            </p:cNvPr>
            <p:cNvSpPr txBox="1">
              <a:spLocks/>
            </p:cNvSpPr>
            <p:nvPr/>
          </p:nvSpPr>
          <p:spPr>
            <a:xfrm>
              <a:off x="4472882" y="2704418"/>
              <a:ext cx="3019624" cy="489311"/>
            </a:xfrm>
            <a:prstGeom prst="rect">
              <a:avLst/>
            </a:prstGeom>
          </p:spPr>
          <p:txBody>
            <a:bodyPr lIns="0" tIns="0" rIns="0" bIns="0" anchor="ctr" anchorCtr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GB" sz="1400">
                  <a:solidFill>
                    <a:schemeClr val="bg1"/>
                  </a:solidFill>
                  <a:latin typeface="+mj-lt"/>
                </a:rPr>
                <a:t>RECIPIENT ORGANISATIONS</a:t>
              </a:r>
              <a:endParaRPr lang="en-GB" sz="140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9F0B3C8-00AE-1F33-ABA3-5D624A59FA86}"/>
              </a:ext>
            </a:extLst>
          </p:cNvPr>
          <p:cNvGrpSpPr/>
          <p:nvPr/>
        </p:nvGrpSpPr>
        <p:grpSpPr>
          <a:xfrm>
            <a:off x="7905939" y="1420403"/>
            <a:ext cx="3914585" cy="869386"/>
            <a:chOff x="3955684" y="527245"/>
            <a:chExt cx="3144467" cy="768841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B6A66A3B-A036-7F4B-13AA-67662F2DD9C0}"/>
                </a:ext>
              </a:extLst>
            </p:cNvPr>
            <p:cNvSpPr/>
            <p:nvPr/>
          </p:nvSpPr>
          <p:spPr>
            <a:xfrm>
              <a:off x="3955684" y="527245"/>
              <a:ext cx="3144467" cy="768841"/>
            </a:xfrm>
            <a:prstGeom prst="parallelogram">
              <a:avLst>
                <a:gd name="adj" fmla="val 43213"/>
              </a:avLst>
            </a:pr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11" name="Content Placeholder 2">
              <a:extLst>
                <a:ext uri="{FF2B5EF4-FFF2-40B4-BE49-F238E27FC236}">
                  <a16:creationId xmlns:a16="http://schemas.microsoft.com/office/drawing/2014/main" id="{5598AD81-9604-EAB8-E10F-51E793AA32DB}"/>
                </a:ext>
              </a:extLst>
            </p:cNvPr>
            <p:cNvSpPr txBox="1">
              <a:spLocks/>
            </p:cNvSpPr>
            <p:nvPr/>
          </p:nvSpPr>
          <p:spPr>
            <a:xfrm>
              <a:off x="4342481" y="679454"/>
              <a:ext cx="2425572" cy="489311"/>
            </a:xfrm>
            <a:prstGeom prst="rect">
              <a:avLst/>
            </a:prstGeom>
          </p:spPr>
          <p:txBody>
            <a:bodyPr lIns="0" tIns="0" rIns="0" bIns="0" anchor="ctr" anchorCtr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GB" sz="1800">
                  <a:latin typeface="+mj-lt"/>
                </a:rPr>
                <a:t>OTHER CONTRIBUTIONS</a:t>
              </a:r>
              <a:endParaRPr lang="en-GB" sz="1800"/>
            </a:p>
          </p:txBody>
        </p:sp>
      </p:grpSp>
      <p:graphicFrame>
        <p:nvGraphicFramePr>
          <p:cNvPr id="49" name="Chart 48">
            <a:extLst>
              <a:ext uri="{FF2B5EF4-FFF2-40B4-BE49-F238E27FC236}">
                <a16:creationId xmlns:a16="http://schemas.microsoft.com/office/drawing/2014/main" id="{532D5919-8EC7-33F3-7A07-D67EF9656A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6847087"/>
              </p:ext>
            </p:extLst>
          </p:nvPr>
        </p:nvGraphicFramePr>
        <p:xfrm>
          <a:off x="515113" y="2452337"/>
          <a:ext cx="3830388" cy="1116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1" name="Chart 50">
            <a:extLst>
              <a:ext uri="{FF2B5EF4-FFF2-40B4-BE49-F238E27FC236}">
                <a16:creationId xmlns:a16="http://schemas.microsoft.com/office/drawing/2014/main" id="{5D05C264-A9ED-C835-4E91-9BB1B2272A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9471911"/>
              </p:ext>
            </p:extLst>
          </p:nvPr>
        </p:nvGraphicFramePr>
        <p:xfrm>
          <a:off x="7905939" y="2452337"/>
          <a:ext cx="3830388" cy="1116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73" name="Group 72">
            <a:extLst>
              <a:ext uri="{FF2B5EF4-FFF2-40B4-BE49-F238E27FC236}">
                <a16:creationId xmlns:a16="http://schemas.microsoft.com/office/drawing/2014/main" id="{AE3BD261-D1E1-9CA7-25F5-FF954B737547}"/>
              </a:ext>
            </a:extLst>
          </p:cNvPr>
          <p:cNvGrpSpPr/>
          <p:nvPr/>
        </p:nvGrpSpPr>
        <p:grpSpPr>
          <a:xfrm>
            <a:off x="418129" y="3721131"/>
            <a:ext cx="3574354" cy="835524"/>
            <a:chOff x="418129" y="3029671"/>
            <a:chExt cx="3574354" cy="588786"/>
          </a:xfrm>
        </p:grpSpPr>
        <p:sp>
          <p:nvSpPr>
            <p:cNvPr id="60" name="Parallelogram 59">
              <a:extLst>
                <a:ext uri="{FF2B5EF4-FFF2-40B4-BE49-F238E27FC236}">
                  <a16:creationId xmlns:a16="http://schemas.microsoft.com/office/drawing/2014/main" id="{80464186-8DDC-AE8A-859C-B80B60891217}"/>
                </a:ext>
              </a:extLst>
            </p:cNvPr>
            <p:cNvSpPr/>
            <p:nvPr/>
          </p:nvSpPr>
          <p:spPr>
            <a:xfrm>
              <a:off x="418129" y="3029671"/>
              <a:ext cx="3574354" cy="588786"/>
            </a:xfrm>
            <a:prstGeom prst="parallelogram">
              <a:avLst>
                <a:gd name="adj" fmla="val 43213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400">
                <a:solidFill>
                  <a:schemeClr val="tx1"/>
                </a:solidFill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7731FCE-1F38-2CD9-ED5D-AB5EC6DA7013}"/>
                </a:ext>
              </a:extLst>
            </p:cNvPr>
            <p:cNvSpPr txBox="1"/>
            <p:nvPr/>
          </p:nvSpPr>
          <p:spPr>
            <a:xfrm>
              <a:off x="570993" y="3152452"/>
              <a:ext cx="1136060" cy="343224"/>
            </a:xfrm>
            <a:prstGeom prst="rect">
              <a:avLst/>
            </a:prstGeom>
            <a:noFill/>
          </p:spPr>
          <p:txBody>
            <a:bodyPr wrap="square" anchor="ctr" anchorCtr="0">
              <a:spAutoFit/>
            </a:bodyPr>
            <a:lstStyle>
              <a:defPPr>
                <a:defRPr lang="en-US"/>
              </a:defPPr>
              <a:lvl1pPr>
                <a:lnSpc>
                  <a:spcPct val="90000"/>
                </a:lnSpc>
                <a:defRPr sz="1400">
                  <a:solidFill>
                    <a:schemeClr val="accent2"/>
                  </a:solidFill>
                </a:defRPr>
              </a:lvl1pPr>
            </a:lstStyle>
            <a:p>
              <a:pPr algn="ctr"/>
              <a:r>
                <a:rPr lang="en-GB" sz="1050">
                  <a:solidFill>
                    <a:schemeClr val="bg1"/>
                  </a:solidFill>
                </a:rPr>
                <a:t>FOOD</a:t>
              </a:r>
            </a:p>
            <a:p>
              <a:pPr algn="ctr"/>
              <a:r>
                <a:rPr lang="en-GB" sz="1200">
                  <a:solidFill>
                    <a:schemeClr val="bg1"/>
                  </a:solidFill>
                </a:rPr>
                <a:t> </a:t>
              </a:r>
              <a:r>
                <a:rPr lang="en-GB" sz="1800">
                  <a:solidFill>
                    <a:schemeClr val="bg1"/>
                  </a:solidFill>
                  <a:latin typeface="+mj-lt"/>
                </a:rPr>
                <a:t>36%</a:t>
              </a:r>
              <a:endParaRPr lang="en-GB" sz="120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7DAAFE4-81CA-E63B-EA15-148BEDEA5BEE}"/>
                </a:ext>
              </a:extLst>
            </p:cNvPr>
            <p:cNvSpPr txBox="1"/>
            <p:nvPr/>
          </p:nvSpPr>
          <p:spPr>
            <a:xfrm>
              <a:off x="1593585" y="3152452"/>
              <a:ext cx="1136060" cy="343224"/>
            </a:xfrm>
            <a:prstGeom prst="rect">
              <a:avLst/>
            </a:prstGeom>
            <a:noFill/>
          </p:spPr>
          <p:txBody>
            <a:bodyPr wrap="square" anchor="ctr" anchorCtr="0">
              <a:spAutoFit/>
            </a:bodyPr>
            <a:lstStyle>
              <a:defPPr>
                <a:defRPr lang="en-US"/>
              </a:defPPr>
              <a:lvl1pPr>
                <a:lnSpc>
                  <a:spcPct val="90000"/>
                </a:lnSpc>
                <a:defRPr sz="1400">
                  <a:solidFill>
                    <a:schemeClr val="accent2"/>
                  </a:solidFill>
                </a:defRPr>
              </a:lvl1pPr>
            </a:lstStyle>
            <a:p>
              <a:pPr algn="ctr"/>
              <a:r>
                <a:rPr lang="en-GB" sz="1050">
                  <a:solidFill>
                    <a:schemeClr val="bg1"/>
                  </a:solidFill>
                </a:rPr>
                <a:t>CASH </a:t>
              </a:r>
            </a:p>
            <a:p>
              <a:pPr algn="ctr"/>
              <a:r>
                <a:rPr lang="en-GB" sz="1800">
                  <a:solidFill>
                    <a:schemeClr val="bg1"/>
                  </a:solidFill>
                  <a:latin typeface="+mj-lt"/>
                </a:rPr>
                <a:t>15%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C38EE22-FCB8-C84A-9DE7-486DF5ECF77E}"/>
                </a:ext>
              </a:extLst>
            </p:cNvPr>
            <p:cNvSpPr txBox="1"/>
            <p:nvPr/>
          </p:nvSpPr>
          <p:spPr>
            <a:xfrm>
              <a:off x="2616178" y="3152452"/>
              <a:ext cx="1109726" cy="343224"/>
            </a:xfrm>
            <a:prstGeom prst="rect">
              <a:avLst/>
            </a:prstGeom>
            <a:noFill/>
          </p:spPr>
          <p:txBody>
            <a:bodyPr wrap="square" anchor="ctr" anchorCtr="0">
              <a:spAutoFit/>
            </a:bodyPr>
            <a:lstStyle>
              <a:defPPr>
                <a:defRPr lang="en-US"/>
              </a:defPPr>
              <a:lvl1pPr>
                <a:lnSpc>
                  <a:spcPct val="90000"/>
                </a:lnSpc>
                <a:defRPr sz="1400">
                  <a:solidFill>
                    <a:schemeClr val="accent2"/>
                  </a:solidFill>
                </a:defRPr>
              </a:lvl1pPr>
            </a:lstStyle>
            <a:p>
              <a:pPr algn="ctr"/>
              <a:r>
                <a:rPr lang="en-GB" sz="1050">
                  <a:solidFill>
                    <a:schemeClr val="bg1"/>
                  </a:solidFill>
                </a:rPr>
                <a:t>WASH</a:t>
              </a:r>
            </a:p>
            <a:p>
              <a:pPr algn="ctr"/>
              <a:r>
                <a:rPr lang="en-GB" sz="1050">
                  <a:solidFill>
                    <a:schemeClr val="bg1"/>
                  </a:solidFill>
                </a:rPr>
                <a:t> </a:t>
              </a:r>
              <a:r>
                <a:rPr lang="en-GB" sz="1800">
                  <a:solidFill>
                    <a:schemeClr val="bg1"/>
                  </a:solidFill>
                  <a:latin typeface="+mj-lt"/>
                </a:rPr>
                <a:t>12%</a:t>
              </a:r>
            </a:p>
          </p:txBody>
        </p: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DADAD114-6358-F5FE-60FA-590F4498AECE}"/>
                </a:ext>
              </a:extLst>
            </p:cNvPr>
            <p:cNvCxnSpPr>
              <a:cxnSpLocks/>
            </p:cNvCxnSpPr>
            <p:nvPr/>
          </p:nvCxnSpPr>
          <p:spPr>
            <a:xfrm>
              <a:off x="1650319" y="3144064"/>
              <a:ext cx="0" cy="36000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17033173-1766-DE7B-162A-D49BA517B066}"/>
                </a:ext>
              </a:extLst>
            </p:cNvPr>
            <p:cNvCxnSpPr>
              <a:cxnSpLocks/>
            </p:cNvCxnSpPr>
            <p:nvPr/>
          </p:nvCxnSpPr>
          <p:spPr>
            <a:xfrm>
              <a:off x="2672911" y="3144064"/>
              <a:ext cx="0" cy="36000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9C6AC8C3-AAAD-9159-8729-CB4616B8C672}"/>
              </a:ext>
            </a:extLst>
          </p:cNvPr>
          <p:cNvGrpSpPr/>
          <p:nvPr/>
        </p:nvGrpSpPr>
        <p:grpSpPr>
          <a:xfrm>
            <a:off x="8175921" y="3721131"/>
            <a:ext cx="3574354" cy="835524"/>
            <a:chOff x="418129" y="3029671"/>
            <a:chExt cx="3574354" cy="588786"/>
          </a:xfrm>
        </p:grpSpPr>
        <p:sp>
          <p:nvSpPr>
            <p:cNvPr id="75" name="Parallelogram 74">
              <a:extLst>
                <a:ext uri="{FF2B5EF4-FFF2-40B4-BE49-F238E27FC236}">
                  <a16:creationId xmlns:a16="http://schemas.microsoft.com/office/drawing/2014/main" id="{9AB7DF04-C566-EDE4-A8A9-09AB6B8945A3}"/>
                </a:ext>
              </a:extLst>
            </p:cNvPr>
            <p:cNvSpPr/>
            <p:nvPr/>
          </p:nvSpPr>
          <p:spPr>
            <a:xfrm>
              <a:off x="418129" y="3029671"/>
              <a:ext cx="3574354" cy="588786"/>
            </a:xfrm>
            <a:prstGeom prst="parallelogram">
              <a:avLst>
                <a:gd name="adj" fmla="val 43213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400">
                <a:solidFill>
                  <a:schemeClr val="tx1"/>
                </a:solidFill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B5B5397D-8A1B-14F1-75BB-13D7A166EEFE}"/>
                </a:ext>
              </a:extLst>
            </p:cNvPr>
            <p:cNvSpPr txBox="1"/>
            <p:nvPr/>
          </p:nvSpPr>
          <p:spPr>
            <a:xfrm>
              <a:off x="681970" y="3145132"/>
              <a:ext cx="1136060" cy="357864"/>
            </a:xfrm>
            <a:prstGeom prst="rect">
              <a:avLst/>
            </a:prstGeom>
            <a:noFill/>
          </p:spPr>
          <p:txBody>
            <a:bodyPr wrap="square" anchor="ctr" anchorCtr="0">
              <a:spAutoFit/>
            </a:bodyPr>
            <a:lstStyle>
              <a:defPPr>
                <a:defRPr lang="en-US"/>
              </a:defPPr>
              <a:lvl1pPr>
                <a:lnSpc>
                  <a:spcPct val="90000"/>
                </a:lnSpc>
                <a:defRPr sz="1400">
                  <a:solidFill>
                    <a:schemeClr val="accent2"/>
                  </a:solidFill>
                </a:defRPr>
              </a:lvl1pPr>
            </a:lstStyle>
            <a:p>
              <a:pPr algn="ctr"/>
              <a:r>
                <a:rPr lang="en-GB" sz="1050">
                  <a:solidFill>
                    <a:schemeClr val="bg1"/>
                  </a:solidFill>
                </a:rPr>
                <a:t>PROTECTION</a:t>
              </a:r>
              <a:r>
                <a:rPr lang="en-GB" sz="1200">
                  <a:solidFill>
                    <a:schemeClr val="bg1"/>
                  </a:solidFill>
                </a:rPr>
                <a:t> </a:t>
              </a:r>
              <a:r>
                <a:rPr lang="en-GB" sz="1800">
                  <a:solidFill>
                    <a:schemeClr val="bg1"/>
                  </a:solidFill>
                  <a:latin typeface="+mj-lt"/>
                </a:rPr>
                <a:t>26%</a:t>
              </a:r>
              <a:endParaRPr lang="en-GB" sz="120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86487B9-CFBE-E272-C7F1-D3096F2BE137}"/>
                </a:ext>
              </a:extLst>
            </p:cNvPr>
            <p:cNvSpPr txBox="1"/>
            <p:nvPr/>
          </p:nvSpPr>
          <p:spPr>
            <a:xfrm>
              <a:off x="1702828" y="3152452"/>
              <a:ext cx="1136060" cy="343224"/>
            </a:xfrm>
            <a:prstGeom prst="rect">
              <a:avLst/>
            </a:prstGeom>
            <a:noFill/>
          </p:spPr>
          <p:txBody>
            <a:bodyPr wrap="square" anchor="ctr" anchorCtr="0">
              <a:spAutoFit/>
            </a:bodyPr>
            <a:lstStyle>
              <a:defPPr>
                <a:defRPr lang="en-US"/>
              </a:defPPr>
              <a:lvl1pPr>
                <a:lnSpc>
                  <a:spcPct val="90000"/>
                </a:lnSpc>
                <a:defRPr sz="1400">
                  <a:solidFill>
                    <a:schemeClr val="accent2"/>
                  </a:solidFill>
                </a:defRPr>
              </a:lvl1pPr>
            </a:lstStyle>
            <a:p>
              <a:pPr algn="ctr"/>
              <a:r>
                <a:rPr lang="en-GB" sz="1050">
                  <a:solidFill>
                    <a:schemeClr val="bg1"/>
                  </a:solidFill>
                </a:rPr>
                <a:t>CASH </a:t>
              </a:r>
            </a:p>
            <a:p>
              <a:pPr algn="ctr"/>
              <a:r>
                <a:rPr lang="en-GB" sz="1800">
                  <a:solidFill>
                    <a:schemeClr val="bg1"/>
                  </a:solidFill>
                  <a:latin typeface="+mj-lt"/>
                </a:rPr>
                <a:t>19%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3EEEF8B4-0300-2241-31DD-A53BFE0AD8B7}"/>
                </a:ext>
              </a:extLst>
            </p:cNvPr>
            <p:cNvSpPr txBox="1"/>
            <p:nvPr/>
          </p:nvSpPr>
          <p:spPr>
            <a:xfrm>
              <a:off x="2694918" y="3152452"/>
              <a:ext cx="916329" cy="343224"/>
            </a:xfrm>
            <a:prstGeom prst="rect">
              <a:avLst/>
            </a:prstGeom>
            <a:noFill/>
          </p:spPr>
          <p:txBody>
            <a:bodyPr wrap="square" anchor="ctr" anchorCtr="0">
              <a:spAutoFit/>
            </a:bodyPr>
            <a:lstStyle>
              <a:defPPr>
                <a:defRPr lang="en-US"/>
              </a:defPPr>
              <a:lvl1pPr>
                <a:lnSpc>
                  <a:spcPct val="90000"/>
                </a:lnSpc>
                <a:defRPr sz="1400">
                  <a:solidFill>
                    <a:schemeClr val="accent2"/>
                  </a:solidFill>
                </a:defRPr>
              </a:lvl1pPr>
            </a:lstStyle>
            <a:p>
              <a:pPr algn="ctr"/>
              <a:r>
                <a:rPr lang="en-GB" sz="1050">
                  <a:solidFill>
                    <a:schemeClr val="bg1"/>
                  </a:solidFill>
                </a:rPr>
                <a:t>HEALTH</a:t>
              </a:r>
            </a:p>
            <a:p>
              <a:pPr algn="ctr"/>
              <a:r>
                <a:rPr lang="en-GB" sz="1050">
                  <a:solidFill>
                    <a:schemeClr val="bg1"/>
                  </a:solidFill>
                </a:rPr>
                <a:t> </a:t>
              </a:r>
              <a:r>
                <a:rPr lang="en-GB" sz="1800">
                  <a:solidFill>
                    <a:schemeClr val="bg1"/>
                  </a:solidFill>
                  <a:latin typeface="+mj-lt"/>
                </a:rPr>
                <a:t>16%</a:t>
              </a:r>
            </a:p>
          </p:txBody>
        </p: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EF0AF08E-58E9-408E-41FF-231EA5440576}"/>
                </a:ext>
              </a:extLst>
            </p:cNvPr>
            <p:cNvCxnSpPr>
              <a:cxnSpLocks/>
            </p:cNvCxnSpPr>
            <p:nvPr/>
          </p:nvCxnSpPr>
          <p:spPr>
            <a:xfrm>
              <a:off x="1821327" y="3144064"/>
              <a:ext cx="0" cy="36000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CBD51A01-0A17-F7AB-59C6-D9833663E744}"/>
                </a:ext>
              </a:extLst>
            </p:cNvPr>
            <p:cNvCxnSpPr>
              <a:cxnSpLocks/>
            </p:cNvCxnSpPr>
            <p:nvPr/>
          </p:nvCxnSpPr>
          <p:spPr>
            <a:xfrm>
              <a:off x="2724344" y="3144064"/>
              <a:ext cx="0" cy="36000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C3B22170-7F79-6BA7-68A1-6A527FA7AEAE}"/>
              </a:ext>
            </a:extLst>
          </p:cNvPr>
          <p:cNvGrpSpPr/>
          <p:nvPr/>
        </p:nvGrpSpPr>
        <p:grpSpPr>
          <a:xfrm>
            <a:off x="8161973" y="4854565"/>
            <a:ext cx="3574354" cy="835524"/>
            <a:chOff x="8161973" y="5097633"/>
            <a:chExt cx="3574354" cy="588786"/>
          </a:xfrm>
        </p:grpSpPr>
        <p:sp>
          <p:nvSpPr>
            <p:cNvPr id="58" name="Parallelogram 57">
              <a:extLst>
                <a:ext uri="{FF2B5EF4-FFF2-40B4-BE49-F238E27FC236}">
                  <a16:creationId xmlns:a16="http://schemas.microsoft.com/office/drawing/2014/main" id="{17C5D6C1-95F7-20ED-F0C4-12E5012C8F65}"/>
                </a:ext>
              </a:extLst>
            </p:cNvPr>
            <p:cNvSpPr/>
            <p:nvPr/>
          </p:nvSpPr>
          <p:spPr>
            <a:xfrm>
              <a:off x="8161973" y="5097633"/>
              <a:ext cx="3574354" cy="588786"/>
            </a:xfrm>
            <a:prstGeom prst="parallelogram">
              <a:avLst>
                <a:gd name="adj" fmla="val 43213"/>
              </a:avLst>
            </a:pr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600">
                <a:solidFill>
                  <a:schemeClr val="tx1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D551AD0-BEBA-E579-8AC4-2A9875A01374}"/>
                </a:ext>
              </a:extLst>
            </p:cNvPr>
            <p:cNvSpPr txBox="1"/>
            <p:nvPr/>
          </p:nvSpPr>
          <p:spPr>
            <a:xfrm>
              <a:off x="8443758" y="5202250"/>
              <a:ext cx="1505392" cy="379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>
                <a:defRPr>
                  <a:solidFill>
                    <a:schemeClr val="accent2"/>
                  </a:solidFill>
                </a:defRPr>
              </a:lvl1pPr>
            </a:lstStyle>
            <a:p>
              <a:pPr algn="ctr"/>
              <a:r>
                <a:rPr lang="en-GB" sz="900">
                  <a:solidFill>
                    <a:schemeClr val="bg1"/>
                  </a:solidFill>
                </a:rPr>
                <a:t>Number LNA partners </a:t>
              </a:r>
              <a:br>
                <a:rPr lang="en-GB" sz="900">
                  <a:solidFill>
                    <a:schemeClr val="bg1"/>
                  </a:solidFill>
                </a:rPr>
              </a:br>
              <a:r>
                <a:rPr lang="en-GB" sz="2000">
                  <a:solidFill>
                    <a:schemeClr val="bg1"/>
                  </a:solidFill>
                  <a:latin typeface="+mj-lt"/>
                </a:rPr>
                <a:t>56 </a:t>
              </a: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B8E3655F-33B0-EAC2-60FE-936F5658194A}"/>
                </a:ext>
              </a:extLst>
            </p:cNvPr>
            <p:cNvSpPr txBox="1"/>
            <p:nvPr/>
          </p:nvSpPr>
          <p:spPr>
            <a:xfrm>
              <a:off x="9928928" y="5202250"/>
              <a:ext cx="1532955" cy="379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>
                <a:defRPr>
                  <a:solidFill>
                    <a:schemeClr val="accent2"/>
                  </a:solidFill>
                </a:defRPr>
              </a:lvl1pPr>
            </a:lstStyle>
            <a:p>
              <a:pPr algn="ctr"/>
              <a:r>
                <a:rPr lang="en-GB" sz="900">
                  <a:solidFill>
                    <a:schemeClr val="bg1"/>
                  </a:solidFill>
                </a:rPr>
                <a:t>Funding direct to LNAs </a:t>
              </a:r>
              <a:r>
                <a:rPr lang="en-GB" sz="2000">
                  <a:solidFill>
                    <a:schemeClr val="bg1"/>
                  </a:solidFill>
                  <a:latin typeface="+mj-lt"/>
                </a:rPr>
                <a:t>$60.7m</a:t>
              </a:r>
            </a:p>
          </p:txBody>
        </p: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91CF92C8-1447-1FDB-4B3B-26981AD98016}"/>
                </a:ext>
              </a:extLst>
            </p:cNvPr>
            <p:cNvCxnSpPr>
              <a:cxnSpLocks/>
            </p:cNvCxnSpPr>
            <p:nvPr/>
          </p:nvCxnSpPr>
          <p:spPr>
            <a:xfrm>
              <a:off x="9949150" y="5212026"/>
              <a:ext cx="0" cy="36000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8B00AAE7-37FE-B861-301D-3BF7CE510438}"/>
              </a:ext>
            </a:extLst>
          </p:cNvPr>
          <p:cNvGrpSpPr/>
          <p:nvPr/>
        </p:nvGrpSpPr>
        <p:grpSpPr>
          <a:xfrm>
            <a:off x="418129" y="4854565"/>
            <a:ext cx="3574354" cy="835524"/>
            <a:chOff x="418129" y="5097633"/>
            <a:chExt cx="3574354" cy="588786"/>
          </a:xfrm>
        </p:grpSpPr>
        <p:sp>
          <p:nvSpPr>
            <p:cNvPr id="57" name="Parallelogram 56">
              <a:extLst>
                <a:ext uri="{FF2B5EF4-FFF2-40B4-BE49-F238E27FC236}">
                  <a16:creationId xmlns:a16="http://schemas.microsoft.com/office/drawing/2014/main" id="{E58BF536-2A18-20D6-8AE4-757D5C19A0A0}"/>
                </a:ext>
              </a:extLst>
            </p:cNvPr>
            <p:cNvSpPr/>
            <p:nvPr/>
          </p:nvSpPr>
          <p:spPr>
            <a:xfrm>
              <a:off x="418129" y="5097633"/>
              <a:ext cx="3574354" cy="588786"/>
            </a:xfrm>
            <a:prstGeom prst="parallelogram">
              <a:avLst>
                <a:gd name="adj" fmla="val 43213"/>
              </a:avLst>
            </a:pr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600">
                <a:solidFill>
                  <a:schemeClr val="tx1"/>
                </a:solidFill>
              </a:endParaRPr>
            </a:p>
          </p:txBody>
        </p: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1D421B90-334C-BAE7-0239-7A6EDBF18A47}"/>
                </a:ext>
              </a:extLst>
            </p:cNvPr>
            <p:cNvGrpSpPr/>
            <p:nvPr/>
          </p:nvGrpSpPr>
          <p:grpSpPr>
            <a:xfrm>
              <a:off x="693922" y="5202250"/>
              <a:ext cx="3038347" cy="379553"/>
              <a:chOff x="671305" y="5476570"/>
              <a:chExt cx="3038347" cy="379553"/>
            </a:xfrm>
          </p:grpSpPr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256E7845-A7EE-15EA-505E-5982B6C9F246}"/>
                  </a:ext>
                </a:extLst>
              </p:cNvPr>
              <p:cNvSpPr txBox="1"/>
              <p:nvPr/>
            </p:nvSpPr>
            <p:spPr>
              <a:xfrm>
                <a:off x="671305" y="5476570"/>
                <a:ext cx="1505392" cy="3795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>
                  <a:defRPr>
                    <a:solidFill>
                      <a:schemeClr val="accent2"/>
                    </a:solidFill>
                  </a:defRPr>
                </a:lvl1pPr>
              </a:lstStyle>
              <a:p>
                <a:pPr algn="ctr"/>
                <a:r>
                  <a:rPr lang="en-GB" sz="900">
                    <a:solidFill>
                      <a:schemeClr val="bg1"/>
                    </a:solidFill>
                  </a:rPr>
                  <a:t>Number LNA partners </a:t>
                </a:r>
                <a:br>
                  <a:rPr lang="en-GB" sz="900">
                    <a:solidFill>
                      <a:schemeClr val="bg1"/>
                    </a:solidFill>
                  </a:rPr>
                </a:br>
                <a:r>
                  <a:rPr lang="en-GB" sz="2000">
                    <a:solidFill>
                      <a:schemeClr val="bg1"/>
                    </a:solidFill>
                    <a:latin typeface="+mj-lt"/>
                  </a:rPr>
                  <a:t>20 </a:t>
                </a:r>
              </a:p>
            </p:txBody>
          </p:sp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3DC64C97-AFEA-2FA5-66F1-D37952E776BD}"/>
                  </a:ext>
                </a:extLst>
              </p:cNvPr>
              <p:cNvSpPr txBox="1"/>
              <p:nvPr/>
            </p:nvSpPr>
            <p:spPr>
              <a:xfrm>
                <a:off x="2176697" y="5476570"/>
                <a:ext cx="1532955" cy="3795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>
                  <a:defRPr>
                    <a:solidFill>
                      <a:schemeClr val="accent2"/>
                    </a:solidFill>
                  </a:defRPr>
                </a:lvl1pPr>
              </a:lstStyle>
              <a:p>
                <a:pPr algn="ctr"/>
                <a:r>
                  <a:rPr lang="en-GB" sz="900">
                    <a:solidFill>
                      <a:schemeClr val="bg1"/>
                    </a:solidFill>
                  </a:rPr>
                  <a:t>Funding direct to LNAs </a:t>
                </a:r>
                <a:r>
                  <a:rPr lang="en-GB" sz="2000">
                    <a:solidFill>
                      <a:schemeClr val="bg1"/>
                    </a:solidFill>
                    <a:latin typeface="+mj-lt"/>
                  </a:rPr>
                  <a:t>$78.6m</a:t>
                </a:r>
              </a:p>
            </p:txBody>
          </p: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671245AB-2A74-255B-5FEF-71528FA34D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76794" y="5486346"/>
                <a:ext cx="0" cy="360000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7D55E56-85DF-39B1-8C25-A3EF22FC150D}"/>
              </a:ext>
            </a:extLst>
          </p:cNvPr>
          <p:cNvGrpSpPr/>
          <p:nvPr/>
        </p:nvGrpSpPr>
        <p:grpSpPr>
          <a:xfrm>
            <a:off x="4308823" y="3721131"/>
            <a:ext cx="3574354" cy="835524"/>
            <a:chOff x="3991354" y="2552209"/>
            <a:chExt cx="3914585" cy="768841"/>
          </a:xfrm>
        </p:grpSpPr>
        <p:sp>
          <p:nvSpPr>
            <p:cNvPr id="20" name="Parallelogram 19">
              <a:extLst>
                <a:ext uri="{FF2B5EF4-FFF2-40B4-BE49-F238E27FC236}">
                  <a16:creationId xmlns:a16="http://schemas.microsoft.com/office/drawing/2014/main" id="{250A7312-30E8-8781-2BA7-D399E9E1C053}"/>
                </a:ext>
              </a:extLst>
            </p:cNvPr>
            <p:cNvSpPr/>
            <p:nvPr/>
          </p:nvSpPr>
          <p:spPr>
            <a:xfrm>
              <a:off x="3991354" y="2552209"/>
              <a:ext cx="3914585" cy="768841"/>
            </a:xfrm>
            <a:prstGeom prst="parallelogram">
              <a:avLst>
                <a:gd name="adj" fmla="val 43213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400">
                <a:solidFill>
                  <a:schemeClr val="tx1"/>
                </a:solidFill>
              </a:endParaRPr>
            </a:p>
          </p:txBody>
        </p:sp>
        <p:sp>
          <p:nvSpPr>
            <p:cNvPr id="21" name="Content Placeholder 2">
              <a:extLst>
                <a:ext uri="{FF2B5EF4-FFF2-40B4-BE49-F238E27FC236}">
                  <a16:creationId xmlns:a16="http://schemas.microsoft.com/office/drawing/2014/main" id="{99FE12B7-AE4E-8038-C193-6C98C9B05423}"/>
                </a:ext>
              </a:extLst>
            </p:cNvPr>
            <p:cNvSpPr txBox="1">
              <a:spLocks/>
            </p:cNvSpPr>
            <p:nvPr/>
          </p:nvSpPr>
          <p:spPr>
            <a:xfrm>
              <a:off x="4472882" y="2704418"/>
              <a:ext cx="3019624" cy="489311"/>
            </a:xfrm>
            <a:prstGeom prst="rect">
              <a:avLst/>
            </a:prstGeom>
          </p:spPr>
          <p:txBody>
            <a:bodyPr lIns="0" tIns="0" rIns="0" bIns="0" anchor="ctr" anchorCtr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GB" sz="1400">
                  <a:solidFill>
                    <a:schemeClr val="bg1"/>
                  </a:solidFill>
                  <a:latin typeface="+mj-lt"/>
                </a:rPr>
                <a:t>TOP CLUSTERS</a:t>
              </a:r>
              <a:endParaRPr lang="en-GB" sz="1400">
                <a:solidFill>
                  <a:schemeClr val="bg1"/>
                </a:solidFill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0DB1646-C7A5-C414-5AB2-64D02B20076B}"/>
              </a:ext>
            </a:extLst>
          </p:cNvPr>
          <p:cNvGrpSpPr/>
          <p:nvPr/>
        </p:nvGrpSpPr>
        <p:grpSpPr>
          <a:xfrm>
            <a:off x="4308823" y="4854565"/>
            <a:ext cx="3574354" cy="835524"/>
            <a:chOff x="3991354" y="2552209"/>
            <a:chExt cx="3914585" cy="768841"/>
          </a:xfrm>
        </p:grpSpPr>
        <p:sp>
          <p:nvSpPr>
            <p:cNvPr id="29" name="Parallelogram 28">
              <a:extLst>
                <a:ext uri="{FF2B5EF4-FFF2-40B4-BE49-F238E27FC236}">
                  <a16:creationId xmlns:a16="http://schemas.microsoft.com/office/drawing/2014/main" id="{B474CFBB-6683-7516-AE37-4FA3FAAD71DA}"/>
                </a:ext>
              </a:extLst>
            </p:cNvPr>
            <p:cNvSpPr/>
            <p:nvPr/>
          </p:nvSpPr>
          <p:spPr>
            <a:xfrm>
              <a:off x="3991354" y="2552209"/>
              <a:ext cx="3914585" cy="768841"/>
            </a:xfrm>
            <a:prstGeom prst="parallelogram">
              <a:avLst>
                <a:gd name="adj" fmla="val 43213"/>
              </a:avLst>
            </a:pr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600">
                <a:solidFill>
                  <a:schemeClr val="tx1"/>
                </a:solidFill>
              </a:endParaRPr>
            </a:p>
          </p:txBody>
        </p:sp>
        <p:sp>
          <p:nvSpPr>
            <p:cNvPr id="30" name="Content Placeholder 2">
              <a:extLst>
                <a:ext uri="{FF2B5EF4-FFF2-40B4-BE49-F238E27FC236}">
                  <a16:creationId xmlns:a16="http://schemas.microsoft.com/office/drawing/2014/main" id="{3249AC1A-8B4C-8AC3-825E-52464CC2CF16}"/>
                </a:ext>
              </a:extLst>
            </p:cNvPr>
            <p:cNvSpPr txBox="1">
              <a:spLocks/>
            </p:cNvSpPr>
            <p:nvPr/>
          </p:nvSpPr>
          <p:spPr>
            <a:xfrm>
              <a:off x="4472882" y="2704418"/>
              <a:ext cx="3019624" cy="489311"/>
            </a:xfrm>
            <a:prstGeom prst="rect">
              <a:avLst/>
            </a:prstGeom>
          </p:spPr>
          <p:txBody>
            <a:bodyPr lIns="0" tIns="0" rIns="0" bIns="0" anchor="ctr" anchorCtr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GB" sz="1600">
                  <a:solidFill>
                    <a:schemeClr val="bg1"/>
                  </a:solidFill>
                  <a:latin typeface="+mj-lt"/>
                </a:rPr>
                <a:t>LOCALISATION</a:t>
              </a:r>
              <a:endParaRPr lang="en-GB" sz="1600">
                <a:solidFill>
                  <a:schemeClr val="bg1"/>
                </a:solidFill>
              </a:endParaRPr>
            </a:p>
          </p:txBody>
        </p:sp>
      </p:grp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7C36B250-1317-8494-18BF-67A045D6250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2389" y="6571734"/>
            <a:ext cx="4114800" cy="358775"/>
          </a:xfrm>
        </p:spPr>
        <p:txBody>
          <a:bodyPr/>
          <a:lstStyle/>
          <a:p>
            <a:pPr defTabSz="914400"/>
            <a:r>
              <a:rPr lang="en-US"/>
              <a:t>Global Humanitarian Assistance Report 2026 </a:t>
            </a:r>
            <a:endParaRPr lang="en-GB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3602D11-9827-B33B-204E-BE41D4A7E524}"/>
              </a:ext>
            </a:extLst>
          </p:cNvPr>
          <p:cNvGrpSpPr/>
          <p:nvPr/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01CA3E0-9BA4-4EBB-84A9-C65634F95187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FC24A2F-228F-9B1B-EBD9-F678B67F6E02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818F1202-3557-ABD0-2C09-B87A6EA414A6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312F4662-E0FC-20E2-CBA0-09DE66B6F3FB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4F75034C-0B67-0F3B-2606-4A7F020FCBF2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EFBD7DB-90F0-3029-ED3C-94E6F9668082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ED990BBC-187F-FF99-C7BA-4798F1885C00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4E96EF63-01A8-1005-94AF-524142786669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7" name="Parallelogram 36">
            <a:extLst>
              <a:ext uri="{FF2B5EF4-FFF2-40B4-BE49-F238E27FC236}">
                <a16:creationId xmlns:a16="http://schemas.microsoft.com/office/drawing/2014/main" id="{7D47BB4F-CD6E-5114-726D-31A8EA01982C}"/>
              </a:ext>
            </a:extLst>
          </p:cNvPr>
          <p:cNvSpPr/>
          <p:nvPr/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947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07407E-6 L 0.02735 -4.0740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2" presetClass="path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829 -3.7037E-7 L -4.375E-6 -3.7037E-7 " pathEditMode="relative" rAng="0" ptsTypes="AA">
                                      <p:cBhvr>
                                        <p:cTn id="1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14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2" presetClass="path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895 -3.7037E-7 L -4.375E-6 -3.7037E-7 " pathEditMode="relative" rAng="0" ptsTypes="AA">
                                      <p:cBhvr>
                                        <p:cTn id="23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48" y="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path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11366 L 0 -4.44444E-6 " pathEditMode="relative" rAng="0" ptsTypes="AA">
                                      <p:cBhvr>
                                        <p:cTn id="36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694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2" presetClass="path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11366 L 0 -2.22222E-6 " pathEditMode="relative" rAng="0" ptsTypes="AA">
                                      <p:cBhvr>
                                        <p:cTn id="49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694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2" presetClass="path" presetSubtype="0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13828 -2.22222E-6 L 6.25E-7 -2.22222E-6 " pathEditMode="relative" rAng="0" ptsTypes="AA">
                                      <p:cBhvr>
                                        <p:cTn id="54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14" y="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2" presetClass="path" presetSubtype="0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14896 -2.22222E-6 L 2.5E-6 -2.22222E-6 " pathEditMode="relative" rAng="0" ptsTypes="AA">
                                      <p:cBhvr>
                                        <p:cTn id="59" dur="7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path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11366 L 0 1.11022E-16 " pathEditMode="relative" rAng="0" ptsTypes="AA">
                                      <p:cBhvr>
                                        <p:cTn id="66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694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2" presetClass="path" presetSubtype="0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13828 1.11022E-16 L 6.25E-7 1.11022E-16 " pathEditMode="relative" rAng="0" ptsTypes="AA">
                                      <p:cBhvr>
                                        <p:cTn id="71" dur="7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14" y="0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2" presetClass="path" presetSubtype="0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14896 1.11022E-16 L 4.375E-6 1.11022E-16 " pathEditMode="relative" rAng="0" ptsTypes="AA">
                                      <p:cBhvr>
                                        <p:cTn id="76" dur="7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2" grpId="0" animBg="1"/>
      <p:bldP spid="3" grpId="0"/>
      <p:bldP spid="3" grpId="1"/>
      <p:bldGraphic spid="49" grpId="0">
        <p:bldAsOne/>
      </p:bldGraphic>
      <p:bldGraphic spid="51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arallelogram 24">
            <a:extLst>
              <a:ext uri="{FF2B5EF4-FFF2-40B4-BE49-F238E27FC236}">
                <a16:creationId xmlns:a16="http://schemas.microsoft.com/office/drawing/2014/main" id="{CDA42D5B-3A6D-4137-039C-AA335AF20400}"/>
              </a:ext>
            </a:extLst>
          </p:cNvPr>
          <p:cNvSpPr/>
          <p:nvPr/>
        </p:nvSpPr>
        <p:spPr>
          <a:xfrm>
            <a:off x="-2827020" y="-1"/>
            <a:ext cx="9006840" cy="6447153"/>
          </a:xfrm>
          <a:prstGeom prst="parallelogram">
            <a:avLst>
              <a:gd name="adj" fmla="val 43280"/>
            </a:avLst>
          </a:pr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1A8B830D-60B9-5068-EE30-5B5BEAF217D5}"/>
              </a:ext>
            </a:extLst>
          </p:cNvPr>
          <p:cNvSpPr txBox="1">
            <a:spLocks/>
          </p:cNvSpPr>
          <p:nvPr/>
        </p:nvSpPr>
        <p:spPr>
          <a:xfrm>
            <a:off x="8327136" y="2076343"/>
            <a:ext cx="3358896" cy="76884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28578" indent="-228578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/>
              <a:t>Most contexts have been hit hard, with the funding mix diverse by default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16E8B5E3-9B21-D3BC-5BB9-3C8870B72031}"/>
              </a:ext>
            </a:extLst>
          </p:cNvPr>
          <p:cNvSpPr txBox="1">
            <a:spLocks/>
          </p:cNvSpPr>
          <p:nvPr/>
        </p:nvSpPr>
        <p:spPr>
          <a:xfrm>
            <a:off x="7718053" y="3508820"/>
            <a:ext cx="3870444" cy="48212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28578" indent="-228578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/>
              <a:t>No one actor dominates with the centres of gravity in the sector shifting</a:t>
            </a:r>
            <a:endParaRPr lang="en-GB" sz="1800"/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717EABF0-FF78-D69F-F3A0-EF724DBBBF68}"/>
              </a:ext>
            </a:extLst>
          </p:cNvPr>
          <p:cNvSpPr txBox="1">
            <a:spLocks/>
          </p:cNvSpPr>
          <p:nvPr/>
        </p:nvSpPr>
        <p:spPr>
          <a:xfrm>
            <a:off x="7127538" y="4936009"/>
            <a:ext cx="4111962" cy="8565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28578" indent="-228578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/>
              <a:t>Can anyone bring together a fragmenting system?</a:t>
            </a:r>
            <a:endParaRPr lang="en-GB" sz="1800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6278592-9C01-9369-DA42-208F81F5041C}"/>
              </a:ext>
            </a:extLst>
          </p:cNvPr>
          <p:cNvGrpSpPr/>
          <p:nvPr/>
        </p:nvGrpSpPr>
        <p:grpSpPr>
          <a:xfrm>
            <a:off x="4878751" y="2040313"/>
            <a:ext cx="3283703" cy="768841"/>
            <a:chOff x="3955684" y="527245"/>
            <a:chExt cx="3144467" cy="768841"/>
          </a:xfrm>
        </p:grpSpPr>
        <p:sp>
          <p:nvSpPr>
            <p:cNvPr id="31" name="Parallelogram 30">
              <a:extLst>
                <a:ext uri="{FF2B5EF4-FFF2-40B4-BE49-F238E27FC236}">
                  <a16:creationId xmlns:a16="http://schemas.microsoft.com/office/drawing/2014/main" id="{B1A61961-85CF-94DA-F44D-A3DA4B3C2EF3}"/>
                </a:ext>
              </a:extLst>
            </p:cNvPr>
            <p:cNvSpPr/>
            <p:nvPr/>
          </p:nvSpPr>
          <p:spPr>
            <a:xfrm>
              <a:off x="3955684" y="527245"/>
              <a:ext cx="3144467" cy="768841"/>
            </a:xfrm>
            <a:prstGeom prst="parallelogram">
              <a:avLst>
                <a:gd name="adj" fmla="val 43213"/>
              </a:avLst>
            </a:pr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2" name="Content Placeholder 2">
              <a:extLst>
                <a:ext uri="{FF2B5EF4-FFF2-40B4-BE49-F238E27FC236}">
                  <a16:creationId xmlns:a16="http://schemas.microsoft.com/office/drawing/2014/main" id="{B78FA171-C726-6D8B-1A00-94CEFE501783}"/>
                </a:ext>
              </a:extLst>
            </p:cNvPr>
            <p:cNvSpPr txBox="1">
              <a:spLocks/>
            </p:cNvSpPr>
            <p:nvPr/>
          </p:nvSpPr>
          <p:spPr>
            <a:xfrm>
              <a:off x="4342480" y="679454"/>
              <a:ext cx="2511851" cy="489311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GB" sz="1800"/>
                <a:t>SMALLER AND MORE DIVERSE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4DC5C0A-2EEA-2985-C3E4-1B3C58036A91}"/>
              </a:ext>
            </a:extLst>
          </p:cNvPr>
          <p:cNvGrpSpPr/>
          <p:nvPr/>
        </p:nvGrpSpPr>
        <p:grpSpPr>
          <a:xfrm>
            <a:off x="4274365" y="3467502"/>
            <a:ext cx="3283703" cy="768841"/>
            <a:chOff x="3292918" y="1835462"/>
            <a:chExt cx="3144467" cy="768841"/>
          </a:xfrm>
        </p:grpSpPr>
        <p:sp>
          <p:nvSpPr>
            <p:cNvPr id="34" name="Parallelogram 33">
              <a:extLst>
                <a:ext uri="{FF2B5EF4-FFF2-40B4-BE49-F238E27FC236}">
                  <a16:creationId xmlns:a16="http://schemas.microsoft.com/office/drawing/2014/main" id="{D7320E9F-E807-91E4-9275-831C461A2888}"/>
                </a:ext>
              </a:extLst>
            </p:cNvPr>
            <p:cNvSpPr/>
            <p:nvPr/>
          </p:nvSpPr>
          <p:spPr>
            <a:xfrm>
              <a:off x="3292918" y="1835462"/>
              <a:ext cx="3144467" cy="768841"/>
            </a:xfrm>
            <a:prstGeom prst="parallelogram">
              <a:avLst>
                <a:gd name="adj" fmla="val 43213"/>
              </a:avLst>
            </a:pr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5" name="Content Placeholder 2">
              <a:extLst>
                <a:ext uri="{FF2B5EF4-FFF2-40B4-BE49-F238E27FC236}">
                  <a16:creationId xmlns:a16="http://schemas.microsoft.com/office/drawing/2014/main" id="{AAA077AE-9E4A-0206-4DBA-966E7D6F40F6}"/>
                </a:ext>
              </a:extLst>
            </p:cNvPr>
            <p:cNvSpPr txBox="1">
              <a:spLocks/>
            </p:cNvSpPr>
            <p:nvPr/>
          </p:nvSpPr>
          <p:spPr>
            <a:xfrm>
              <a:off x="3684352" y="1987671"/>
              <a:ext cx="2572922" cy="489311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GB" sz="1800">
                  <a:solidFill>
                    <a:schemeClr val="bg1"/>
                  </a:solidFill>
                </a:rPr>
                <a:t>FRAGMENTING DONOR LANDSCAPE</a:t>
              </a:r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91287445-ABC2-1DC4-C4F5-CF7E44F4E6DE}"/>
              </a:ext>
            </a:extLst>
          </p:cNvPr>
          <p:cNvSpPr txBox="1"/>
          <p:nvPr/>
        </p:nvSpPr>
        <p:spPr>
          <a:xfrm>
            <a:off x="4076732" y="1987504"/>
            <a:ext cx="8920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DC0799E-C3DB-8C71-50A1-64D887E3CBD2}"/>
              </a:ext>
            </a:extLst>
          </p:cNvPr>
          <p:cNvSpPr txBox="1"/>
          <p:nvPr/>
        </p:nvSpPr>
        <p:spPr>
          <a:xfrm>
            <a:off x="3442996" y="3511731"/>
            <a:ext cx="8920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6157671-AB33-3317-04BA-73F9517437FE}"/>
              </a:ext>
            </a:extLst>
          </p:cNvPr>
          <p:cNvSpPr txBox="1"/>
          <p:nvPr/>
        </p:nvSpPr>
        <p:spPr>
          <a:xfrm>
            <a:off x="2871734" y="4906349"/>
            <a:ext cx="8920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</a:t>
            </a:r>
            <a:r>
              <a:rPr lang="en-GB" sz="4000">
                <a:solidFill>
                  <a:prstClr val="white"/>
                </a:solidFill>
                <a:latin typeface="Capitana Semibold"/>
              </a:rPr>
              <a:t>3</a:t>
            </a:r>
            <a:endParaRPr kumimoji="0" lang="en-GB" sz="4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pitana Semibold"/>
              <a:ea typeface="+mn-ea"/>
              <a:cs typeface="+mn-cs"/>
            </a:endParaRPr>
          </a:p>
        </p:txBody>
      </p:sp>
      <p:sp>
        <p:nvSpPr>
          <p:cNvPr id="7" name="Parallelogram 6">
            <a:extLst>
              <a:ext uri="{FF2B5EF4-FFF2-40B4-BE49-F238E27FC236}">
                <a16:creationId xmlns:a16="http://schemas.microsoft.com/office/drawing/2014/main" id="{A95130BD-D514-9A42-ADB7-BF821CA0552B}"/>
              </a:ext>
            </a:extLst>
          </p:cNvPr>
          <p:cNvSpPr/>
          <p:nvPr/>
        </p:nvSpPr>
        <p:spPr>
          <a:xfrm>
            <a:off x="-2827020" y="-1"/>
            <a:ext cx="7833488" cy="6447153"/>
          </a:xfrm>
          <a:prstGeom prst="parallelogram">
            <a:avLst>
              <a:gd name="adj" fmla="val 43213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7CB9BC8E-186C-46F1-6069-8DC363B87C36}"/>
              </a:ext>
            </a:extLst>
          </p:cNvPr>
          <p:cNvSpPr/>
          <p:nvPr/>
        </p:nvSpPr>
        <p:spPr>
          <a:xfrm>
            <a:off x="-304800" y="279400"/>
            <a:ext cx="5379720" cy="563880"/>
          </a:xfrm>
          <a:prstGeom prst="parallelogram">
            <a:avLst>
              <a:gd name="adj" fmla="val 43213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A998BE61-C537-ED56-4E14-C4C06E656A99}"/>
              </a:ext>
            </a:extLst>
          </p:cNvPr>
          <p:cNvSpPr txBox="1">
            <a:spLocks/>
          </p:cNvSpPr>
          <p:nvPr/>
        </p:nvSpPr>
        <p:spPr>
          <a:xfrm>
            <a:off x="502920" y="410847"/>
            <a:ext cx="3258852" cy="2938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accent2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en-US"/>
              <a:t>TAKEAWAYS</a:t>
            </a:r>
            <a:endParaRPr lang="en-GB">
              <a:latin typeface="+mn-lt"/>
            </a:endParaRPr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8DF2763E-9B5C-83B7-8214-40DC25494D7F}"/>
              </a:ext>
            </a:extLst>
          </p:cNvPr>
          <p:cNvSpPr txBox="1">
            <a:spLocks/>
          </p:cNvSpPr>
          <p:nvPr/>
        </p:nvSpPr>
        <p:spPr>
          <a:xfrm>
            <a:off x="502920" y="1121396"/>
            <a:ext cx="3258852" cy="91503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accent2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en-US">
                <a:solidFill>
                  <a:schemeClr val="bg1"/>
                </a:solidFill>
                <a:latin typeface="+mn-lt"/>
              </a:rPr>
              <a:t>FROM MONOPOLY</a:t>
            </a:r>
            <a:br>
              <a:rPr lang="en-US">
                <a:solidFill>
                  <a:schemeClr val="bg1"/>
                </a:solidFill>
                <a:latin typeface="+mn-lt"/>
              </a:rPr>
            </a:br>
            <a:r>
              <a:rPr lang="en-US">
                <a:solidFill>
                  <a:schemeClr val="bg1"/>
                </a:solidFill>
                <a:latin typeface="+mn-lt"/>
              </a:rPr>
              <a:t>TO MULTIPOLARITY</a:t>
            </a:r>
            <a:endParaRPr lang="en-GB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C4F258A-4FDC-439A-7B9C-A63C9F5D96D8}"/>
              </a:ext>
            </a:extLst>
          </p:cNvPr>
          <p:cNvGrpSpPr/>
          <p:nvPr/>
        </p:nvGrpSpPr>
        <p:grpSpPr>
          <a:xfrm>
            <a:off x="3654860" y="4894691"/>
            <a:ext cx="3283702" cy="768841"/>
            <a:chOff x="2950813" y="2796525"/>
            <a:chExt cx="3144466" cy="768841"/>
          </a:xfrm>
        </p:grpSpPr>
        <p:sp>
          <p:nvSpPr>
            <p:cNvPr id="37" name="Parallelogram 36">
              <a:extLst>
                <a:ext uri="{FF2B5EF4-FFF2-40B4-BE49-F238E27FC236}">
                  <a16:creationId xmlns:a16="http://schemas.microsoft.com/office/drawing/2014/main" id="{540D0691-6908-9DDF-EB32-882C7C06A0C2}"/>
                </a:ext>
              </a:extLst>
            </p:cNvPr>
            <p:cNvSpPr/>
            <p:nvPr/>
          </p:nvSpPr>
          <p:spPr>
            <a:xfrm>
              <a:off x="2950813" y="2796525"/>
              <a:ext cx="3144466" cy="768841"/>
            </a:xfrm>
            <a:prstGeom prst="parallelogram">
              <a:avLst>
                <a:gd name="adj" fmla="val 43213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8" name="Content Placeholder 2">
              <a:extLst>
                <a:ext uri="{FF2B5EF4-FFF2-40B4-BE49-F238E27FC236}">
                  <a16:creationId xmlns:a16="http://schemas.microsoft.com/office/drawing/2014/main" id="{6E41FD32-3904-CC06-FB2B-AFFE94CFCCFE}"/>
                </a:ext>
              </a:extLst>
            </p:cNvPr>
            <p:cNvSpPr txBox="1">
              <a:spLocks/>
            </p:cNvSpPr>
            <p:nvPr/>
          </p:nvSpPr>
          <p:spPr>
            <a:xfrm>
              <a:off x="3304211" y="2964913"/>
              <a:ext cx="2605184" cy="245013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>
                  <a:solidFill>
                    <a:schemeClr val="bg1"/>
                  </a:solidFill>
                </a:rPr>
                <a:t>LEADERS AND COORDINATORS</a:t>
              </a:r>
            </a:p>
          </p:txBody>
        </p:sp>
      </p:grp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15D8A365-4689-B5B1-0AFB-DEEDC4F53EB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2389" y="6571734"/>
            <a:ext cx="4114800" cy="358775"/>
          </a:xfrm>
        </p:spPr>
        <p:txBody>
          <a:bodyPr/>
          <a:lstStyle/>
          <a:p>
            <a:pPr defTabSz="914400"/>
            <a:r>
              <a:rPr lang="en-US"/>
              <a:t>Global Humanitarian Assistance Report 2026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707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1.66667E-6 -3.33333E-6 L 0.02734 -3.33333E-6 " pathEditMode="relative" rAng="0" ptsTypes="AA">
                                      <p:cBhvr>
                                        <p:cTn id="17" dur="750" spd="-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32" dur="400" fill="hold"/>
                                        <p:tgtEl>
                                          <p:spTgt spid="42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42" presetClass="path" presetSubtype="0" accel="21000" decel="79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54167E-6 0.0125 L -3.54167E-6 4.81481E-6 " pathEditMode="relative" rAng="0" ptsTypes="AA">
                                      <p:cBhvr>
                                        <p:cTn id="34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4.375E-6 -2.22222E-6 L 0.02734 -2.22222E-6 " pathEditMode="relative" rAng="0" ptsTypes="AA">
                                      <p:cBhvr>
                                        <p:cTn id="39" dur="750" spd="-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51" dur="400" fill="hold"/>
                                        <p:tgtEl>
                                          <p:spTgt spid="43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42" presetClass="path" presetSubtype="0" accel="21000" decel="79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4.16667E-7 0.0125 L -4.16667E-7 2.59259E-6 " pathEditMode="relative" rAng="0" ptsTypes="AA">
                                      <p:cBhvr>
                                        <p:cTn id="53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5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3.54167E-6 -4.07407E-6 L 0.02734 -4.07407E-6 " pathEditMode="relative" rAng="0" ptsTypes="AA">
                                      <p:cBhvr>
                                        <p:cTn id="58" dur="750" spd="-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2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70" dur="400" fill="hold"/>
                                        <p:tgtEl>
                                          <p:spTgt spid="4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42" presetClass="path" presetSubtype="0" accel="21000" decel="79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4.58333E-6 0.0125 L 4.58333E-6 3.7037E-7 " pathEditMode="relative" rAng="0" ptsTypes="AA">
                                      <p:cBhvr>
                                        <p:cTn id="72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5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5E-6 4.07407E-6 L 0.02735 4.07407E-6 " pathEditMode="relative" rAng="0" ptsTypes="AA">
                                      <p:cBhvr>
                                        <p:cTn id="77" dur="750" spd="-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28" grpId="0"/>
      <p:bldP spid="42" grpId="0"/>
      <p:bldP spid="42" grpId="1"/>
      <p:bldP spid="42" grpId="2"/>
      <p:bldP spid="43" grpId="0"/>
      <p:bldP spid="43" grpId="1"/>
      <p:bldP spid="43" grpId="2"/>
      <p:bldP spid="44" grpId="0"/>
      <p:bldP spid="44" grpId="1"/>
      <p:bldP spid="44" grpId="2"/>
      <p:bldP spid="7" grpId="0" animBg="1"/>
      <p:bldP spid="8" grpId="0" animBg="1"/>
      <p:bldP spid="9" grpId="0"/>
      <p:bldP spid="9" grpId="1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86E604-F8C3-EB65-6BD0-F51EA9011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7955588-445A-9DB1-FCD4-982C95C2083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3C3FEB5-0A74-0951-581B-DC66C5F8E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4665" y="2763963"/>
            <a:ext cx="4751019" cy="915034"/>
          </a:xfrm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</a:rPr>
              <a:t>FROM PARALYSIS </a:t>
            </a:r>
            <a:br>
              <a:rPr lang="en-US" sz="4800">
                <a:solidFill>
                  <a:schemeClr val="bg1"/>
                </a:solidFill>
              </a:rPr>
            </a:br>
            <a:r>
              <a:rPr lang="en-US" sz="4800">
                <a:solidFill>
                  <a:schemeClr val="bg1"/>
                </a:solidFill>
              </a:rPr>
              <a:t>TO PARALYSIS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452E307-FF03-12A6-63CD-9229C4FB651D}"/>
              </a:ext>
            </a:extLst>
          </p:cNvPr>
          <p:cNvGrpSpPr/>
          <p:nvPr/>
        </p:nvGrpSpPr>
        <p:grpSpPr>
          <a:xfrm>
            <a:off x="363941" y="3113124"/>
            <a:ext cx="5721234" cy="1922175"/>
            <a:chOff x="363941" y="3113124"/>
            <a:chExt cx="5721234" cy="1922175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33202A8-D739-A453-CDF3-424646965A57}"/>
                </a:ext>
              </a:extLst>
            </p:cNvPr>
            <p:cNvSpPr/>
            <p:nvPr/>
          </p:nvSpPr>
          <p:spPr>
            <a:xfrm rot="766889">
              <a:off x="1053375" y="4184367"/>
              <a:ext cx="3512345" cy="317222"/>
            </a:xfrm>
            <a:custGeom>
              <a:avLst/>
              <a:gdLst>
                <a:gd name="connsiteX0" fmla="*/ 0 w 2635316"/>
                <a:gd name="connsiteY0" fmla="*/ 11065 h 238012"/>
                <a:gd name="connsiteX1" fmla="*/ 188912 w 2635316"/>
                <a:gd name="connsiteY1" fmla="*/ 238013 h 238012"/>
                <a:gd name="connsiteX2" fmla="*/ 2378977 w 2635316"/>
                <a:gd name="connsiteY2" fmla="*/ 228907 h 238012"/>
                <a:gd name="connsiteX3" fmla="*/ 2635317 w 2635316"/>
                <a:gd name="connsiteY3" fmla="*/ 0 h 238012"/>
                <a:gd name="connsiteX4" fmla="*/ 0 w 2635316"/>
                <a:gd name="connsiteY4" fmla="*/ 11065 h 238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5316" h="238012">
                  <a:moveTo>
                    <a:pt x="0" y="11065"/>
                  </a:moveTo>
                  <a:lnTo>
                    <a:pt x="188912" y="238013"/>
                  </a:lnTo>
                  <a:lnTo>
                    <a:pt x="2378977" y="228907"/>
                  </a:lnTo>
                  <a:lnTo>
                    <a:pt x="2635317" y="0"/>
                  </a:lnTo>
                  <a:lnTo>
                    <a:pt x="0" y="11065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9B98A11C-0309-0849-A6A3-809E282D8F52}"/>
                </a:ext>
              </a:extLst>
            </p:cNvPr>
            <p:cNvSpPr/>
            <p:nvPr/>
          </p:nvSpPr>
          <p:spPr>
            <a:xfrm rot="766889">
              <a:off x="1401083" y="4722839"/>
              <a:ext cx="2401372" cy="312460"/>
            </a:xfrm>
            <a:custGeom>
              <a:avLst/>
              <a:gdLst>
                <a:gd name="connsiteX0" fmla="*/ 0 w 1801752"/>
                <a:gd name="connsiteY0" fmla="*/ 7492 h 234439"/>
                <a:gd name="connsiteX1" fmla="*/ 188912 w 1801752"/>
                <a:gd name="connsiteY1" fmla="*/ 234440 h 234439"/>
                <a:gd name="connsiteX2" fmla="*/ 1545413 w 1801752"/>
                <a:gd name="connsiteY2" fmla="*/ 228792 h 234439"/>
                <a:gd name="connsiteX3" fmla="*/ 1801753 w 1801752"/>
                <a:gd name="connsiteY3" fmla="*/ 0 h 234439"/>
                <a:gd name="connsiteX4" fmla="*/ 0 w 1801752"/>
                <a:gd name="connsiteY4" fmla="*/ 7492 h 234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1752" h="234439">
                  <a:moveTo>
                    <a:pt x="0" y="7492"/>
                  </a:moveTo>
                  <a:lnTo>
                    <a:pt x="188912" y="234440"/>
                  </a:lnTo>
                  <a:lnTo>
                    <a:pt x="1545413" y="228792"/>
                  </a:lnTo>
                  <a:lnTo>
                    <a:pt x="1801753" y="0"/>
                  </a:lnTo>
                  <a:lnTo>
                    <a:pt x="0" y="7492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E517BAF-C6C0-D43C-C38B-09C7CA713CC7}"/>
                </a:ext>
              </a:extLst>
            </p:cNvPr>
            <p:cNvSpPr/>
            <p:nvPr/>
          </p:nvSpPr>
          <p:spPr>
            <a:xfrm rot="766889">
              <a:off x="695777" y="3630860"/>
              <a:ext cx="4654964" cy="321984"/>
            </a:xfrm>
            <a:custGeom>
              <a:avLst/>
              <a:gdLst>
                <a:gd name="connsiteX0" fmla="*/ 0 w 3492624"/>
                <a:gd name="connsiteY0" fmla="*/ 14638 h 241585"/>
                <a:gd name="connsiteX1" fmla="*/ 188912 w 3492624"/>
                <a:gd name="connsiteY1" fmla="*/ 241586 h 241585"/>
                <a:gd name="connsiteX2" fmla="*/ 3236285 w 3492624"/>
                <a:gd name="connsiteY2" fmla="*/ 228792 h 241585"/>
                <a:gd name="connsiteX3" fmla="*/ 3492625 w 3492624"/>
                <a:gd name="connsiteY3" fmla="*/ 0 h 241585"/>
                <a:gd name="connsiteX4" fmla="*/ 0 w 3492624"/>
                <a:gd name="connsiteY4" fmla="*/ 14638 h 241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92624" h="241585">
                  <a:moveTo>
                    <a:pt x="0" y="14638"/>
                  </a:moveTo>
                  <a:lnTo>
                    <a:pt x="188912" y="241586"/>
                  </a:lnTo>
                  <a:lnTo>
                    <a:pt x="3236285" y="228792"/>
                  </a:lnTo>
                  <a:lnTo>
                    <a:pt x="3492625" y="0"/>
                  </a:lnTo>
                  <a:lnTo>
                    <a:pt x="0" y="14638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F8B8C4F-A151-51BF-0E72-E9BC2A8FE3DE}"/>
                </a:ext>
              </a:extLst>
            </p:cNvPr>
            <p:cNvSpPr/>
            <p:nvPr/>
          </p:nvSpPr>
          <p:spPr>
            <a:xfrm rot="766889">
              <a:off x="363941" y="3113124"/>
              <a:ext cx="5721234" cy="326440"/>
            </a:xfrm>
            <a:custGeom>
              <a:avLst/>
              <a:gdLst>
                <a:gd name="connsiteX0" fmla="*/ 1383 w 4292647"/>
                <a:gd name="connsiteY0" fmla="*/ 17981 h 244928"/>
                <a:gd name="connsiteX1" fmla="*/ 0 w 4292647"/>
                <a:gd name="connsiteY1" fmla="*/ 20516 h 244928"/>
                <a:gd name="connsiteX2" fmla="*/ 186837 w 4292647"/>
                <a:gd name="connsiteY2" fmla="*/ 244929 h 244928"/>
                <a:gd name="connsiteX3" fmla="*/ 4036424 w 4292647"/>
                <a:gd name="connsiteY3" fmla="*/ 228792 h 244928"/>
                <a:gd name="connsiteX4" fmla="*/ 4292648 w 4292647"/>
                <a:gd name="connsiteY4" fmla="*/ 0 h 244928"/>
                <a:gd name="connsiteX5" fmla="*/ 1383 w 4292647"/>
                <a:gd name="connsiteY5" fmla="*/ 17981 h 244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92647" h="244928">
                  <a:moveTo>
                    <a:pt x="1383" y="17981"/>
                  </a:moveTo>
                  <a:lnTo>
                    <a:pt x="0" y="20516"/>
                  </a:lnTo>
                  <a:lnTo>
                    <a:pt x="186837" y="244929"/>
                  </a:lnTo>
                  <a:lnTo>
                    <a:pt x="4036424" y="228792"/>
                  </a:lnTo>
                  <a:lnTo>
                    <a:pt x="4292648" y="0"/>
                  </a:lnTo>
                  <a:lnTo>
                    <a:pt x="1383" y="17981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91809D3-646F-AB2C-B82F-14688F1F6CB9}"/>
              </a:ext>
            </a:extLst>
          </p:cNvPr>
          <p:cNvGrpSpPr/>
          <p:nvPr/>
        </p:nvGrpSpPr>
        <p:grpSpPr>
          <a:xfrm>
            <a:off x="878942" y="3098128"/>
            <a:ext cx="5855797" cy="4767153"/>
            <a:chOff x="878942" y="3098128"/>
            <a:chExt cx="5855797" cy="4767153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F4223CD3-EBAF-E2E2-2FB4-762C0EBD43FA}"/>
                </a:ext>
              </a:extLst>
            </p:cNvPr>
            <p:cNvSpPr/>
            <p:nvPr/>
          </p:nvSpPr>
          <p:spPr>
            <a:xfrm rot="766889">
              <a:off x="1664767" y="3654403"/>
              <a:ext cx="4445581" cy="3951849"/>
            </a:xfrm>
            <a:custGeom>
              <a:avLst/>
              <a:gdLst>
                <a:gd name="connsiteX0" fmla="*/ 0 w 3335524"/>
                <a:gd name="connsiteY0" fmla="*/ 2965077 h 2965077"/>
                <a:gd name="connsiteX1" fmla="*/ 336445 w 3335524"/>
                <a:gd name="connsiteY1" fmla="*/ 2965077 h 2965077"/>
                <a:gd name="connsiteX2" fmla="*/ 3335524 w 3335524"/>
                <a:gd name="connsiteY2" fmla="*/ 257377 h 2965077"/>
                <a:gd name="connsiteX3" fmla="*/ 3284234 w 3335524"/>
                <a:gd name="connsiteY3" fmla="*/ 0 h 2965077"/>
                <a:gd name="connsiteX4" fmla="*/ 0 w 3335524"/>
                <a:gd name="connsiteY4" fmla="*/ 2965077 h 2965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35524" h="2965077">
                  <a:moveTo>
                    <a:pt x="0" y="2965077"/>
                  </a:moveTo>
                  <a:lnTo>
                    <a:pt x="336445" y="2965077"/>
                  </a:lnTo>
                  <a:lnTo>
                    <a:pt x="3335524" y="257377"/>
                  </a:lnTo>
                  <a:lnTo>
                    <a:pt x="3284234" y="0"/>
                  </a:lnTo>
                  <a:lnTo>
                    <a:pt x="0" y="2965077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C56C881-6FA4-D2FB-F768-98464E48B173}"/>
                </a:ext>
              </a:extLst>
            </p:cNvPr>
            <p:cNvSpPr/>
            <p:nvPr/>
          </p:nvSpPr>
          <p:spPr>
            <a:xfrm rot="766889">
              <a:off x="878942" y="3098128"/>
              <a:ext cx="4917653" cy="4377987"/>
            </a:xfrm>
            <a:custGeom>
              <a:avLst/>
              <a:gdLst>
                <a:gd name="connsiteX0" fmla="*/ 0 w 3689720"/>
                <a:gd name="connsiteY0" fmla="*/ 3284810 h 3284809"/>
                <a:gd name="connsiteX1" fmla="*/ 336445 w 3689720"/>
                <a:gd name="connsiteY1" fmla="*/ 3284810 h 3284809"/>
                <a:gd name="connsiteX2" fmla="*/ 3689720 w 3689720"/>
                <a:gd name="connsiteY2" fmla="*/ 257377 h 3284809"/>
                <a:gd name="connsiteX3" fmla="*/ 3638429 w 3689720"/>
                <a:gd name="connsiteY3" fmla="*/ 0 h 3284809"/>
                <a:gd name="connsiteX4" fmla="*/ 0 w 3689720"/>
                <a:gd name="connsiteY4" fmla="*/ 3284810 h 3284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89720" h="3284809">
                  <a:moveTo>
                    <a:pt x="0" y="3284810"/>
                  </a:moveTo>
                  <a:lnTo>
                    <a:pt x="336445" y="3284810"/>
                  </a:lnTo>
                  <a:lnTo>
                    <a:pt x="3689720" y="257377"/>
                  </a:lnTo>
                  <a:lnTo>
                    <a:pt x="3638429" y="0"/>
                  </a:lnTo>
                  <a:lnTo>
                    <a:pt x="0" y="3284810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728486B-8B6E-8C0F-F7A6-51B23BF6D091}"/>
                </a:ext>
              </a:extLst>
            </p:cNvPr>
            <p:cNvSpPr/>
            <p:nvPr/>
          </p:nvSpPr>
          <p:spPr>
            <a:xfrm rot="766889">
              <a:off x="2472786" y="4226487"/>
              <a:ext cx="3960146" cy="3513574"/>
            </a:xfrm>
            <a:custGeom>
              <a:avLst/>
              <a:gdLst>
                <a:gd name="connsiteX0" fmla="*/ 0 w 2971301"/>
                <a:gd name="connsiteY0" fmla="*/ 2636239 h 2636239"/>
                <a:gd name="connsiteX1" fmla="*/ 336446 w 2971301"/>
                <a:gd name="connsiteY1" fmla="*/ 2636239 h 2636239"/>
                <a:gd name="connsiteX2" fmla="*/ 2971301 w 2971301"/>
                <a:gd name="connsiteY2" fmla="*/ 257377 h 2636239"/>
                <a:gd name="connsiteX3" fmla="*/ 2920010 w 2971301"/>
                <a:gd name="connsiteY3" fmla="*/ 0 h 2636239"/>
                <a:gd name="connsiteX4" fmla="*/ 0 w 2971301"/>
                <a:gd name="connsiteY4" fmla="*/ 2636239 h 263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71301" h="2636239">
                  <a:moveTo>
                    <a:pt x="0" y="2636239"/>
                  </a:moveTo>
                  <a:lnTo>
                    <a:pt x="336446" y="2636239"/>
                  </a:lnTo>
                  <a:lnTo>
                    <a:pt x="2971301" y="257377"/>
                  </a:lnTo>
                  <a:lnTo>
                    <a:pt x="2920010" y="0"/>
                  </a:lnTo>
                  <a:lnTo>
                    <a:pt x="0" y="2636239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E7A7183-30C3-C171-7C1D-D2764F1311B8}"/>
                </a:ext>
              </a:extLst>
            </p:cNvPr>
            <p:cNvSpPr/>
            <p:nvPr/>
          </p:nvSpPr>
          <p:spPr>
            <a:xfrm rot="766889">
              <a:off x="3228999" y="4761870"/>
              <a:ext cx="3505740" cy="3103411"/>
            </a:xfrm>
            <a:custGeom>
              <a:avLst/>
              <a:gdLst>
                <a:gd name="connsiteX0" fmla="*/ 0 w 2630360"/>
                <a:gd name="connsiteY0" fmla="*/ 2328493 h 2328493"/>
                <a:gd name="connsiteX1" fmla="*/ 336330 w 2630360"/>
                <a:gd name="connsiteY1" fmla="*/ 2328493 h 2328493"/>
                <a:gd name="connsiteX2" fmla="*/ 2630360 w 2630360"/>
                <a:gd name="connsiteY2" fmla="*/ 257377 h 2328493"/>
                <a:gd name="connsiteX3" fmla="*/ 2579070 w 2630360"/>
                <a:gd name="connsiteY3" fmla="*/ 0 h 2328493"/>
                <a:gd name="connsiteX4" fmla="*/ 0 w 2630360"/>
                <a:gd name="connsiteY4" fmla="*/ 2328493 h 2328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0360" h="2328493">
                  <a:moveTo>
                    <a:pt x="0" y="2328493"/>
                  </a:moveTo>
                  <a:lnTo>
                    <a:pt x="336330" y="2328493"/>
                  </a:lnTo>
                  <a:lnTo>
                    <a:pt x="2630360" y="257377"/>
                  </a:lnTo>
                  <a:lnTo>
                    <a:pt x="2579070" y="0"/>
                  </a:lnTo>
                  <a:lnTo>
                    <a:pt x="0" y="2328493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6EFA709-26F9-EA1F-9E31-6AD84EF30407}"/>
              </a:ext>
            </a:extLst>
          </p:cNvPr>
          <p:cNvGrpSpPr/>
          <p:nvPr/>
        </p:nvGrpSpPr>
        <p:grpSpPr>
          <a:xfrm>
            <a:off x="939609" y="-1656249"/>
            <a:ext cx="8407573" cy="5428414"/>
            <a:chOff x="939609" y="-1656249"/>
            <a:chExt cx="8407573" cy="542841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A2C7DF4-B984-4395-1EF4-64B6D65C7408}"/>
                </a:ext>
              </a:extLst>
            </p:cNvPr>
            <p:cNvSpPr/>
            <p:nvPr/>
          </p:nvSpPr>
          <p:spPr>
            <a:xfrm rot="766889">
              <a:off x="2607869" y="-1279064"/>
              <a:ext cx="5906345" cy="4866497"/>
            </a:xfrm>
            <a:custGeom>
              <a:avLst/>
              <a:gdLst>
                <a:gd name="connsiteX0" fmla="*/ 4091749 w 4431536"/>
                <a:gd name="connsiteY0" fmla="*/ 0 h 3651338"/>
                <a:gd name="connsiteX1" fmla="*/ 0 w 4431536"/>
                <a:gd name="connsiteY1" fmla="*/ 3651338 h 3651338"/>
                <a:gd name="connsiteX2" fmla="*/ 341863 w 4431536"/>
                <a:gd name="connsiteY2" fmla="*/ 3649494 h 3651338"/>
                <a:gd name="connsiteX3" fmla="*/ 4431537 w 4431536"/>
                <a:gd name="connsiteY3" fmla="*/ 0 h 3651338"/>
                <a:gd name="connsiteX4" fmla="*/ 4091749 w 4431536"/>
                <a:gd name="connsiteY4" fmla="*/ 0 h 3651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1536" h="3651338">
                  <a:moveTo>
                    <a:pt x="4091749" y="0"/>
                  </a:moveTo>
                  <a:lnTo>
                    <a:pt x="0" y="3651338"/>
                  </a:lnTo>
                  <a:lnTo>
                    <a:pt x="341863" y="3649494"/>
                  </a:lnTo>
                  <a:lnTo>
                    <a:pt x="4431537" y="0"/>
                  </a:lnTo>
                  <a:lnTo>
                    <a:pt x="4091749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A452060-013D-FE2F-5729-6337FE5DD60D}"/>
                </a:ext>
              </a:extLst>
            </p:cNvPr>
            <p:cNvSpPr/>
            <p:nvPr/>
          </p:nvSpPr>
          <p:spPr>
            <a:xfrm rot="766889">
              <a:off x="3446061" y="-1089569"/>
              <a:ext cx="5901121" cy="4861734"/>
            </a:xfrm>
            <a:custGeom>
              <a:avLst/>
              <a:gdLst>
                <a:gd name="connsiteX0" fmla="*/ 4087830 w 4427617"/>
                <a:gd name="connsiteY0" fmla="*/ 0 h 3647765"/>
                <a:gd name="connsiteX1" fmla="*/ 0 w 4427617"/>
                <a:gd name="connsiteY1" fmla="*/ 3647765 h 3647765"/>
                <a:gd name="connsiteX2" fmla="*/ 341748 w 4427617"/>
                <a:gd name="connsiteY2" fmla="*/ 3646036 h 3647765"/>
                <a:gd name="connsiteX3" fmla="*/ 4427618 w 4427617"/>
                <a:gd name="connsiteY3" fmla="*/ 0 h 3647765"/>
                <a:gd name="connsiteX4" fmla="*/ 4087830 w 4427617"/>
                <a:gd name="connsiteY4" fmla="*/ 0 h 3647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27617" h="3647765">
                  <a:moveTo>
                    <a:pt x="4087830" y="0"/>
                  </a:moveTo>
                  <a:lnTo>
                    <a:pt x="0" y="3647765"/>
                  </a:lnTo>
                  <a:lnTo>
                    <a:pt x="341748" y="3646036"/>
                  </a:lnTo>
                  <a:lnTo>
                    <a:pt x="4427618" y="0"/>
                  </a:lnTo>
                  <a:lnTo>
                    <a:pt x="4087830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0FB5AF2-7B87-EF51-5146-4A8AAF48714B}"/>
                </a:ext>
              </a:extLst>
            </p:cNvPr>
            <p:cNvSpPr/>
            <p:nvPr/>
          </p:nvSpPr>
          <p:spPr>
            <a:xfrm rot="766889">
              <a:off x="1746005" y="-1473929"/>
              <a:ext cx="5911568" cy="4871259"/>
            </a:xfrm>
            <a:custGeom>
              <a:avLst/>
              <a:gdLst>
                <a:gd name="connsiteX0" fmla="*/ 4095783 w 4435455"/>
                <a:gd name="connsiteY0" fmla="*/ 0 h 3654911"/>
                <a:gd name="connsiteX1" fmla="*/ 0 w 4435455"/>
                <a:gd name="connsiteY1" fmla="*/ 3654911 h 3654911"/>
                <a:gd name="connsiteX2" fmla="*/ 341863 w 4435455"/>
                <a:gd name="connsiteY2" fmla="*/ 3653067 h 3654911"/>
                <a:gd name="connsiteX3" fmla="*/ 4435456 w 4435455"/>
                <a:gd name="connsiteY3" fmla="*/ 0 h 3654911"/>
                <a:gd name="connsiteX4" fmla="*/ 4095783 w 4435455"/>
                <a:gd name="connsiteY4" fmla="*/ 0 h 365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5455" h="3654911">
                  <a:moveTo>
                    <a:pt x="4095783" y="0"/>
                  </a:moveTo>
                  <a:lnTo>
                    <a:pt x="0" y="3654911"/>
                  </a:lnTo>
                  <a:lnTo>
                    <a:pt x="341863" y="3653067"/>
                  </a:lnTo>
                  <a:lnTo>
                    <a:pt x="4435456" y="0"/>
                  </a:lnTo>
                  <a:lnTo>
                    <a:pt x="4095783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9EED929-E9FE-7794-6ACE-712F3D714348}"/>
                </a:ext>
              </a:extLst>
            </p:cNvPr>
            <p:cNvSpPr/>
            <p:nvPr/>
          </p:nvSpPr>
          <p:spPr>
            <a:xfrm rot="766889">
              <a:off x="939609" y="-1656249"/>
              <a:ext cx="5916483" cy="4875713"/>
            </a:xfrm>
            <a:custGeom>
              <a:avLst/>
              <a:gdLst>
                <a:gd name="connsiteX0" fmla="*/ 4099471 w 4439143"/>
                <a:gd name="connsiteY0" fmla="*/ 0 h 3658253"/>
                <a:gd name="connsiteX1" fmla="*/ 0 w 4439143"/>
                <a:gd name="connsiteY1" fmla="*/ 3658254 h 3658253"/>
                <a:gd name="connsiteX2" fmla="*/ 341747 w 4439143"/>
                <a:gd name="connsiteY2" fmla="*/ 3656410 h 3658253"/>
                <a:gd name="connsiteX3" fmla="*/ 4439144 w 4439143"/>
                <a:gd name="connsiteY3" fmla="*/ 0 h 3658253"/>
                <a:gd name="connsiteX4" fmla="*/ 4099471 w 4439143"/>
                <a:gd name="connsiteY4" fmla="*/ 0 h 3658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143" h="3658253">
                  <a:moveTo>
                    <a:pt x="4099471" y="0"/>
                  </a:moveTo>
                  <a:lnTo>
                    <a:pt x="0" y="3658254"/>
                  </a:lnTo>
                  <a:lnTo>
                    <a:pt x="341747" y="3656410"/>
                  </a:lnTo>
                  <a:lnTo>
                    <a:pt x="4439144" y="0"/>
                  </a:lnTo>
                  <a:lnTo>
                    <a:pt x="4099471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7688133E-B548-D51F-543A-86DC0BB642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2389" y="6571734"/>
            <a:ext cx="4114800" cy="358775"/>
          </a:xfrm>
        </p:spPr>
        <p:txBody>
          <a:bodyPr/>
          <a:lstStyle/>
          <a:p>
            <a:pPr defTabSz="914400"/>
            <a:r>
              <a:rPr lang="en-US">
                <a:solidFill>
                  <a:schemeClr val="bg1"/>
                </a:solidFill>
              </a:rPr>
              <a:t>Global Humanitarian Assistance Report 2026 </a:t>
            </a:r>
            <a:endParaRPr lang="en-GB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570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7.40741E-7 L 0.02734 7.40741E-7 " pathEditMode="relative" rAng="0" ptsTypes="AA">
                                      <p:cBhvr>
                                        <p:cTn id="9" dur="75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>
            <a:extLst>
              <a:ext uri="{FF2B5EF4-FFF2-40B4-BE49-F238E27FC236}">
                <a16:creationId xmlns:a16="http://schemas.microsoft.com/office/drawing/2014/main" id="{569FFE5B-3E78-C70B-EAA9-31A964F32485}"/>
              </a:ext>
            </a:extLst>
          </p:cNvPr>
          <p:cNvSpPr/>
          <p:nvPr/>
        </p:nvSpPr>
        <p:spPr>
          <a:xfrm>
            <a:off x="-812800" y="1"/>
            <a:ext cx="12633324" cy="1863524"/>
          </a:xfrm>
          <a:prstGeom prst="parallelogram">
            <a:avLst>
              <a:gd name="adj" fmla="val 26421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4439F5-4768-364D-CAF5-A5AE192CC82A}"/>
              </a:ext>
            </a:extLst>
          </p:cNvPr>
          <p:cNvSpPr txBox="1"/>
          <p:nvPr/>
        </p:nvSpPr>
        <p:spPr>
          <a:xfrm>
            <a:off x="515113" y="386202"/>
            <a:ext cx="9695687" cy="13359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en-US">
                <a:latin typeface="+mj-lt"/>
              </a:rPr>
              <a:t>THERE ARE NO SIGNS THAT LOCALISATION </a:t>
            </a:r>
            <a:br>
              <a:rPr lang="en-US">
                <a:latin typeface="+mj-lt"/>
              </a:rPr>
            </a:br>
            <a:r>
              <a:rPr lang="en-US">
                <a:latin typeface="+mj-lt"/>
              </a:rPr>
              <a:t>IS BEING PRIORITISED</a:t>
            </a: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A3E597E6-0B43-DBEE-E915-DB8C07F81D1E}"/>
              </a:ext>
            </a:extLst>
          </p:cNvPr>
          <p:cNvSpPr/>
          <p:nvPr/>
        </p:nvSpPr>
        <p:spPr>
          <a:xfrm rot="16200000">
            <a:off x="-507422" y="517580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589EBF-952C-87B3-CE4B-5CAF83F93694}"/>
              </a:ext>
            </a:extLst>
          </p:cNvPr>
          <p:cNvSpPr txBox="1"/>
          <p:nvPr/>
        </p:nvSpPr>
        <p:spPr>
          <a:xfrm>
            <a:off x="9028253" y="4884491"/>
            <a:ext cx="2792272" cy="66109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algn="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r>
              <a:rPr lang="en-US"/>
              <a:t>Proportion of direct and total (direct and indirect) funding to local and national actors, 2019–2024 </a:t>
            </a:r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1F6296-38C5-1BB8-DF23-E6D7B3E671F0}"/>
              </a:ext>
            </a:extLst>
          </p:cNvPr>
          <p:cNvSpPr txBox="1"/>
          <p:nvPr/>
        </p:nvSpPr>
        <p:spPr>
          <a:xfrm>
            <a:off x="8762035" y="3451413"/>
            <a:ext cx="3058490" cy="77480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algn="r"/>
            <a:r>
              <a:rPr lang="en-US" sz="1800">
                <a:solidFill>
                  <a:schemeClr val="accent2"/>
                </a:solidFill>
                <a:latin typeface="+mj-lt"/>
              </a:rPr>
              <a:t>The share of international humanitarian assistance to local and national actors fell in 2024 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B05D0F28-2DBC-6A1E-268D-D37CFF3F6E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3780135"/>
              </p:ext>
            </p:extLst>
          </p:nvPr>
        </p:nvGraphicFramePr>
        <p:xfrm>
          <a:off x="515113" y="2249726"/>
          <a:ext cx="8128000" cy="3759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DD2461D6-1A15-8E43-23C1-12CD5CA5D66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2389" y="6571734"/>
            <a:ext cx="4114800" cy="358775"/>
          </a:xfrm>
        </p:spPr>
        <p:txBody>
          <a:bodyPr/>
          <a:lstStyle/>
          <a:p>
            <a:pPr defTabSz="914400"/>
            <a:r>
              <a:rPr lang="en-US"/>
              <a:t>Global Humanitarian Assistance Report 2026 </a:t>
            </a:r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7763448-6D15-21BA-4195-02A8D460E8B6}"/>
              </a:ext>
            </a:extLst>
          </p:cNvPr>
          <p:cNvGrpSpPr/>
          <p:nvPr/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D33C318-353A-4351-EB2E-2FE62774B12C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49B2C99-3C15-29D9-7BA4-08AD71D87D98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CDCE6EC-7CA4-CE57-FA3E-A73E6671F68A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E85285F2-74C9-0BA0-7FFB-27982E0EF5C4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0E065F4-E23B-380A-5020-25CCC43AE327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44AB9BD-5748-63DF-A033-7E927B57DBB7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6CCE3F7-7BFB-4122-D738-4C36AEE62602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8761E1C-AE13-2CF5-7E7A-F517B049A662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4" name="Parallelogram 23">
            <a:extLst>
              <a:ext uri="{FF2B5EF4-FFF2-40B4-BE49-F238E27FC236}">
                <a16:creationId xmlns:a16="http://schemas.microsoft.com/office/drawing/2014/main" id="{056F0009-B96C-DD2E-14A7-703A79AD253A}"/>
              </a:ext>
            </a:extLst>
          </p:cNvPr>
          <p:cNvSpPr/>
          <p:nvPr/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497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3.7037E-6 L 0.02735 -3.703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5" grpId="1"/>
      <p:bldP spid="6" grpId="0" animBg="1"/>
      <p:bldP spid="8" grpId="0"/>
      <p:bldP spid="9" grpId="0"/>
      <p:bldGraphic spid="12" grpId="0" uiExpand="1">
        <p:bldSub>
          <a:bldChart bld="series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C8127E8F-F776-8BBA-C854-952B2B8CA8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9844489"/>
              </p:ext>
            </p:extLst>
          </p:nvPr>
        </p:nvGraphicFramePr>
        <p:xfrm>
          <a:off x="5938039" y="2240367"/>
          <a:ext cx="5882485" cy="3068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5FB12245-70A7-61AC-FC49-E94F3B430E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5429529"/>
              </p:ext>
            </p:extLst>
          </p:nvPr>
        </p:nvGraphicFramePr>
        <p:xfrm>
          <a:off x="-103998" y="2179603"/>
          <a:ext cx="6511561" cy="3299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327C5CE-3818-C6C1-304B-F0574CDD2ABD}"/>
              </a:ext>
            </a:extLst>
          </p:cNvPr>
          <p:cNvSpPr txBox="1"/>
          <p:nvPr/>
        </p:nvSpPr>
        <p:spPr>
          <a:xfrm>
            <a:off x="515113" y="386202"/>
            <a:ext cx="11029187" cy="13359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en-US">
                <a:solidFill>
                  <a:schemeClr val="accent2"/>
                </a:solidFill>
                <a:latin typeface="+mj-lt"/>
              </a:rPr>
              <a:t>PROGRESS ON CASH AND ANTICIPATORY ACTION </a:t>
            </a:r>
          </a:p>
          <a:p>
            <a:r>
              <a:rPr lang="en-US">
                <a:solidFill>
                  <a:schemeClr val="accent2"/>
                </a:solidFill>
                <a:latin typeface="+mj-lt"/>
              </a:rPr>
              <a:t>REMAINS LIMITED IN 2025</a:t>
            </a:r>
          </a:p>
        </p:txBody>
      </p:sp>
      <p:sp>
        <p:nvSpPr>
          <p:cNvPr id="5" name="Parallelogram 4">
            <a:extLst>
              <a:ext uri="{FF2B5EF4-FFF2-40B4-BE49-F238E27FC236}">
                <a16:creationId xmlns:a16="http://schemas.microsoft.com/office/drawing/2014/main" id="{8A4CC3F5-7CA1-F343-B167-1609F0D4BFF9}"/>
              </a:ext>
            </a:extLst>
          </p:cNvPr>
          <p:cNvSpPr/>
          <p:nvPr/>
        </p:nvSpPr>
        <p:spPr>
          <a:xfrm rot="16200000">
            <a:off x="-507422" y="517580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2B44E8-A060-D7EA-8E2D-331975713FA7}"/>
              </a:ext>
            </a:extLst>
          </p:cNvPr>
          <p:cNvSpPr txBox="1"/>
          <p:nvPr/>
        </p:nvSpPr>
        <p:spPr>
          <a:xfrm>
            <a:off x="986107" y="5594096"/>
            <a:ext cx="4317414" cy="66109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algn="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algn="ctr"/>
            <a:r>
              <a:rPr lang="en-US"/>
              <a:t>Total humanitarian CVA transfer values and proportion of international humanitarian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0EDDD7-F203-89FD-29E4-9226D9F22DE3}"/>
              </a:ext>
            </a:extLst>
          </p:cNvPr>
          <p:cNvSpPr txBox="1"/>
          <p:nvPr/>
        </p:nvSpPr>
        <p:spPr>
          <a:xfrm>
            <a:off x="897448" y="1871876"/>
            <a:ext cx="4494731" cy="4098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algn="ctr"/>
            <a:r>
              <a:rPr lang="en-US" sz="1800">
                <a:solidFill>
                  <a:schemeClr val="accent2"/>
                </a:solidFill>
                <a:latin typeface="+mj-lt"/>
              </a:rPr>
              <a:t>Cash and voucher assistance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85B8FB-B7FE-27BA-0246-7F090BABC06F}"/>
              </a:ext>
            </a:extLst>
          </p:cNvPr>
          <p:cNvSpPr txBox="1"/>
          <p:nvPr/>
        </p:nvSpPr>
        <p:spPr>
          <a:xfrm>
            <a:off x="6681268" y="1871876"/>
            <a:ext cx="4494731" cy="4098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algn="ctr"/>
            <a:r>
              <a:rPr lang="en-US" sz="1800">
                <a:solidFill>
                  <a:schemeClr val="accent2"/>
                </a:solidFill>
                <a:latin typeface="+mj-lt"/>
              </a:rPr>
              <a:t>Anticipatory action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9AF8B2-F8CD-6F06-EE10-0866C78A9A58}"/>
              </a:ext>
            </a:extLst>
          </p:cNvPr>
          <p:cNvSpPr txBox="1"/>
          <p:nvPr/>
        </p:nvSpPr>
        <p:spPr>
          <a:xfrm>
            <a:off x="6946389" y="5594096"/>
            <a:ext cx="4229610" cy="66109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algn="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algn="ctr"/>
            <a:r>
              <a:rPr lang="en-US"/>
              <a:t>Total budget available for anticipatory action frameworks and disbursed through activations</a:t>
            </a: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99680F82-F2FA-5FE0-A4EE-4B40F5F7034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2389" y="6571734"/>
            <a:ext cx="4114800" cy="358775"/>
          </a:xfrm>
        </p:spPr>
        <p:txBody>
          <a:bodyPr/>
          <a:lstStyle/>
          <a:p>
            <a:pPr defTabSz="914400"/>
            <a:r>
              <a:rPr lang="en-US"/>
              <a:t>Global Humanitarian Assistance Report 2026 </a:t>
            </a:r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DFC2840-9852-75E5-587D-56E58C136E0C}"/>
              </a:ext>
            </a:extLst>
          </p:cNvPr>
          <p:cNvGrpSpPr/>
          <p:nvPr/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A8A4ABD-C395-1B87-8CF0-37F7BAE4CEA7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29A4841F-3902-D57D-4C7F-565E94620A80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E114F85-B58D-FF72-CD8E-32289EEB6E89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0F80243-EC6A-7B78-0BD9-F2CF49D1A491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2EEABAE-371D-BCAF-30D1-1D8E0794E399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FE43994-FC9D-2B0B-4719-3274BEFE03AB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0EA37B1-8112-57A1-BD27-69BD8C5A2120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D412AE9-56FD-1282-8D56-6C7F6F2DCE03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6" name="Parallelogram 25">
            <a:extLst>
              <a:ext uri="{FF2B5EF4-FFF2-40B4-BE49-F238E27FC236}">
                <a16:creationId xmlns:a16="http://schemas.microsoft.com/office/drawing/2014/main" id="{6C6B0677-85C7-7E1F-01D8-2D3727D276A4}"/>
              </a:ext>
            </a:extLst>
          </p:cNvPr>
          <p:cNvSpPr/>
          <p:nvPr/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876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3.7037E-6 L 0.02735 -3.703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0" grpId="0" uiExpand="1">
        <p:bldSub>
          <a:bldChart bld="series"/>
        </p:bldSub>
      </p:bldGraphic>
      <p:bldGraphic spid="14" grpId="0" uiExpand="1">
        <p:bldSub>
          <a:bldChart bld="series"/>
        </p:bldSub>
      </p:bldGraphic>
      <p:bldP spid="4" grpId="0"/>
      <p:bldP spid="4" grpId="1"/>
      <p:bldP spid="5" grpId="0" animBg="1"/>
      <p:bldP spid="7" grpId="0"/>
      <p:bldP spid="8" grpId="0"/>
      <p:bldP spid="9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6237AD8-4140-FDA8-9BD3-E3F22CEBF6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2409836"/>
              </p:ext>
            </p:extLst>
          </p:nvPr>
        </p:nvGraphicFramePr>
        <p:xfrm>
          <a:off x="407988" y="1706880"/>
          <a:ext cx="11390312" cy="4431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Parallelogram 4">
            <a:extLst>
              <a:ext uri="{FF2B5EF4-FFF2-40B4-BE49-F238E27FC236}">
                <a16:creationId xmlns:a16="http://schemas.microsoft.com/office/drawing/2014/main" id="{B28F1D6C-3997-9909-27F8-EE83F9C2D3A1}"/>
              </a:ext>
            </a:extLst>
          </p:cNvPr>
          <p:cNvSpPr/>
          <p:nvPr/>
        </p:nvSpPr>
        <p:spPr>
          <a:xfrm rot="16200000">
            <a:off x="-507422" y="509234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ADEA11-1DC1-606C-F520-7BDC7A1E994D}"/>
              </a:ext>
            </a:extLst>
          </p:cNvPr>
          <p:cNvSpPr txBox="1"/>
          <p:nvPr/>
        </p:nvSpPr>
        <p:spPr>
          <a:xfrm>
            <a:off x="515113" y="386202"/>
            <a:ext cx="8649207" cy="33023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en-US">
                <a:solidFill>
                  <a:schemeClr val="accent2"/>
                </a:solidFill>
                <a:latin typeface="+mj-lt"/>
              </a:rPr>
              <a:t>TO ACCELERATE LOCALISATION, </a:t>
            </a:r>
          </a:p>
          <a:p>
            <a:r>
              <a:rPr lang="en-US">
                <a:solidFill>
                  <a:schemeClr val="accent2"/>
                </a:solidFill>
                <a:latin typeface="+mj-lt"/>
              </a:rPr>
              <a:t>WHAT HAS TO GIVE?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4C304C8-A7FD-9F9D-A529-2205A20BCC6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2389" y="6571734"/>
            <a:ext cx="4114800" cy="358775"/>
          </a:xfrm>
        </p:spPr>
        <p:txBody>
          <a:bodyPr/>
          <a:lstStyle/>
          <a:p>
            <a:pPr defTabSz="914400"/>
            <a:r>
              <a:rPr lang="en-US"/>
              <a:t>Global Humanitarian Assistance Report 2026 </a:t>
            </a:r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093E60-DD98-03A0-07C7-327E1B82460C}"/>
              </a:ext>
            </a:extLst>
          </p:cNvPr>
          <p:cNvSpPr txBox="1"/>
          <p:nvPr/>
        </p:nvSpPr>
        <p:spPr>
          <a:xfrm>
            <a:off x="515113" y="1420403"/>
            <a:ext cx="5504687" cy="4098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en-US" sz="1800">
                <a:solidFill>
                  <a:schemeClr val="accent2"/>
                </a:solidFill>
                <a:latin typeface="+mj-lt"/>
              </a:rPr>
              <a:t>Recipients of first-level funding, 2021 to 2025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512A3E9-B1A7-12A6-1874-DF4340976AB9}"/>
              </a:ext>
            </a:extLst>
          </p:cNvPr>
          <p:cNvGrpSpPr/>
          <p:nvPr/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3D060D4-A6DB-0F82-D95D-3A9A474CD2BA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CD21ED6-BD05-5667-97E5-E6375C4A1038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7403A48-7603-117B-23CD-8CFD421144CD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5934A82-3D60-51FE-DC2D-571FFDCC8F62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DFCFC17-29DE-63B5-2A61-FEB9C0959219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672A417E-68CB-478A-5A05-FE2210CA1AC4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09E9DE9-7670-FD71-70BF-6ACBB36ED845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660CB78-DEE6-BE66-6327-18E2C4C23AC5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1" name="Parallelogram 20">
            <a:extLst>
              <a:ext uri="{FF2B5EF4-FFF2-40B4-BE49-F238E27FC236}">
                <a16:creationId xmlns:a16="http://schemas.microsoft.com/office/drawing/2014/main" id="{3A686AC4-DC35-3FA6-EC5B-BC9062C70E71}"/>
              </a:ext>
            </a:extLst>
          </p:cNvPr>
          <p:cNvSpPr/>
          <p:nvPr/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00B0F0E-E3FC-1174-A26F-B8ED942A4DF6}"/>
              </a:ext>
            </a:extLst>
          </p:cNvPr>
          <p:cNvSpPr/>
          <p:nvPr/>
        </p:nvSpPr>
        <p:spPr>
          <a:xfrm>
            <a:off x="403748" y="1706880"/>
            <a:ext cx="548752" cy="2362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2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07407E-6 L 0.02735 -4.0740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series"/>
        </p:bldSub>
      </p:bldGraphic>
      <p:bldP spid="5" grpId="0" animBg="1"/>
      <p:bldP spid="7" grpId="0"/>
      <p:bldP spid="7" grpId="1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>
            <a:extLst>
              <a:ext uri="{FF2B5EF4-FFF2-40B4-BE49-F238E27FC236}">
                <a16:creationId xmlns:a16="http://schemas.microsoft.com/office/drawing/2014/main" id="{E9F0AA5F-724D-542C-841E-A295D8C82BAC}"/>
              </a:ext>
            </a:extLst>
          </p:cNvPr>
          <p:cNvSpPr/>
          <p:nvPr/>
        </p:nvSpPr>
        <p:spPr>
          <a:xfrm>
            <a:off x="-3690620" y="-1"/>
            <a:ext cx="9006840" cy="6447153"/>
          </a:xfrm>
          <a:prstGeom prst="parallelogram">
            <a:avLst>
              <a:gd name="adj" fmla="val 43280"/>
            </a:avLst>
          </a:pr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12A7172-8C63-2953-C81E-61C86B1E4CB1}"/>
              </a:ext>
            </a:extLst>
          </p:cNvPr>
          <p:cNvSpPr txBox="1">
            <a:spLocks/>
          </p:cNvSpPr>
          <p:nvPr/>
        </p:nvSpPr>
        <p:spPr>
          <a:xfrm>
            <a:off x="8221980" y="1743133"/>
            <a:ext cx="3509322" cy="76884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28578" indent="-228578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/>
              <a:t>Key reform areas haven’t progressed in a time of funding cuts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CB1117A-B807-E6AC-C83C-D00A0B23B99C}"/>
              </a:ext>
            </a:extLst>
          </p:cNvPr>
          <p:cNvSpPr txBox="1">
            <a:spLocks/>
          </p:cNvSpPr>
          <p:nvPr/>
        </p:nvSpPr>
        <p:spPr>
          <a:xfrm>
            <a:off x="7466296" y="3508820"/>
            <a:ext cx="4332004" cy="48212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28578" indent="-228578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/>
              <a:t>The Grand Bargain has succeeded in becoming the norms and narrative but has yet to really succeed.</a:t>
            </a:r>
            <a:endParaRPr lang="en-US" sz="180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DF137D7-2BDC-B3F4-056B-94FD48903387}"/>
              </a:ext>
            </a:extLst>
          </p:cNvPr>
          <p:cNvSpPr txBox="1">
            <a:spLocks/>
          </p:cNvSpPr>
          <p:nvPr/>
        </p:nvSpPr>
        <p:spPr>
          <a:xfrm>
            <a:off x="6738621" y="5263669"/>
            <a:ext cx="4922319" cy="8565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28578" indent="-228578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/>
              <a:t>Is incremental change in the existing structures enough, and if it isn’t, who will push through more fundamental reform?</a:t>
            </a:r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828678A-E8A3-4A24-3373-69E9E7F8DA7B}"/>
              </a:ext>
            </a:extLst>
          </p:cNvPr>
          <p:cNvGrpSpPr/>
          <p:nvPr/>
        </p:nvGrpSpPr>
        <p:grpSpPr>
          <a:xfrm>
            <a:off x="4151531" y="1712653"/>
            <a:ext cx="3934661" cy="768841"/>
            <a:chOff x="3955684" y="527245"/>
            <a:chExt cx="3144467" cy="768841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BDA9A696-491C-DBB6-0880-30EDCCD6A7FD}"/>
                </a:ext>
              </a:extLst>
            </p:cNvPr>
            <p:cNvSpPr/>
            <p:nvPr/>
          </p:nvSpPr>
          <p:spPr>
            <a:xfrm>
              <a:off x="3955684" y="527245"/>
              <a:ext cx="3144467" cy="768841"/>
            </a:xfrm>
            <a:prstGeom prst="parallelogram">
              <a:avLst>
                <a:gd name="adj" fmla="val 43213"/>
              </a:avLst>
            </a:pr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10" name="Content Placeholder 2">
              <a:extLst>
                <a:ext uri="{FF2B5EF4-FFF2-40B4-BE49-F238E27FC236}">
                  <a16:creationId xmlns:a16="http://schemas.microsoft.com/office/drawing/2014/main" id="{2D93AB63-CB5B-E705-3241-0DBE44044F93}"/>
                </a:ext>
              </a:extLst>
            </p:cNvPr>
            <p:cNvSpPr txBox="1">
              <a:spLocks/>
            </p:cNvSpPr>
            <p:nvPr/>
          </p:nvSpPr>
          <p:spPr>
            <a:xfrm>
              <a:off x="4342481" y="679454"/>
              <a:ext cx="2425572" cy="489311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GB" sz="1800">
                  <a:latin typeface="+mj-lt"/>
                </a:rPr>
                <a:t>REFORM IS NOT BEING PRIORITISED</a:t>
              </a:r>
              <a:endParaRPr lang="en-GB" sz="1800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28B1661-C675-BE3F-AD95-36A281BA4DF9}"/>
              </a:ext>
            </a:extLst>
          </p:cNvPr>
          <p:cNvGrpSpPr/>
          <p:nvPr/>
        </p:nvGrpSpPr>
        <p:grpSpPr>
          <a:xfrm>
            <a:off x="3410765" y="3467502"/>
            <a:ext cx="4126360" cy="768841"/>
            <a:chOff x="3292918" y="1835462"/>
            <a:chExt cx="3297667" cy="768841"/>
          </a:xfrm>
        </p:grpSpPr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BD57D80A-0207-13C5-D5DA-DC3FCDB74EF5}"/>
                </a:ext>
              </a:extLst>
            </p:cNvPr>
            <p:cNvSpPr/>
            <p:nvPr/>
          </p:nvSpPr>
          <p:spPr>
            <a:xfrm>
              <a:off x="3292918" y="1835462"/>
              <a:ext cx="3144467" cy="768841"/>
            </a:xfrm>
            <a:prstGeom prst="parallelogram">
              <a:avLst>
                <a:gd name="adj" fmla="val 43213"/>
              </a:avLst>
            </a:pr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13" name="Content Placeholder 2">
              <a:extLst>
                <a:ext uri="{FF2B5EF4-FFF2-40B4-BE49-F238E27FC236}">
                  <a16:creationId xmlns:a16="http://schemas.microsoft.com/office/drawing/2014/main" id="{F0B1ABB6-A3D2-DFF2-DC3E-4E806A622CBB}"/>
                </a:ext>
              </a:extLst>
            </p:cNvPr>
            <p:cNvSpPr txBox="1">
              <a:spLocks/>
            </p:cNvSpPr>
            <p:nvPr/>
          </p:nvSpPr>
          <p:spPr>
            <a:xfrm>
              <a:off x="3684351" y="1987671"/>
              <a:ext cx="2906234" cy="489311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>
                  <a:solidFill>
                    <a:schemeClr val="bg1"/>
                  </a:solidFill>
                  <a:latin typeface="+mj-lt"/>
                </a:rPr>
                <a:t>GRAND NARRATIVE, NOT GRAND REALITY</a:t>
              </a:r>
              <a:endParaRPr lang="en-GB" sz="1800">
                <a:solidFill>
                  <a:schemeClr val="bg1"/>
                </a:solidFill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08411008-A862-9A70-EA1A-0471DCDDFBA9}"/>
              </a:ext>
            </a:extLst>
          </p:cNvPr>
          <p:cNvSpPr txBox="1"/>
          <p:nvPr/>
        </p:nvSpPr>
        <p:spPr>
          <a:xfrm>
            <a:off x="3285028" y="1734183"/>
            <a:ext cx="8920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852F00A-77A4-AF09-23FD-FF395F480958}"/>
              </a:ext>
            </a:extLst>
          </p:cNvPr>
          <p:cNvSpPr txBox="1"/>
          <p:nvPr/>
        </p:nvSpPr>
        <p:spPr>
          <a:xfrm>
            <a:off x="2579396" y="3511731"/>
            <a:ext cx="8920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6E9E59E-1147-ADC6-CF30-2E731E975B12}"/>
              </a:ext>
            </a:extLst>
          </p:cNvPr>
          <p:cNvSpPr txBox="1"/>
          <p:nvPr/>
        </p:nvSpPr>
        <p:spPr>
          <a:xfrm>
            <a:off x="1870974" y="5234009"/>
            <a:ext cx="8920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</a:t>
            </a:r>
            <a:r>
              <a:rPr lang="en-GB" sz="4000">
                <a:solidFill>
                  <a:prstClr val="white"/>
                </a:solidFill>
                <a:latin typeface="Capitana Semibold"/>
              </a:rPr>
              <a:t>3</a:t>
            </a:r>
            <a:endParaRPr kumimoji="0" lang="en-GB" sz="4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pitana Semibold"/>
              <a:ea typeface="+mn-ea"/>
              <a:cs typeface="+mn-cs"/>
            </a:endParaRPr>
          </a:p>
        </p:txBody>
      </p: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11A63F16-D45F-5DE1-34CC-D3451C0873BF}"/>
              </a:ext>
            </a:extLst>
          </p:cNvPr>
          <p:cNvSpPr/>
          <p:nvPr/>
        </p:nvSpPr>
        <p:spPr>
          <a:xfrm>
            <a:off x="-3690620" y="-1"/>
            <a:ext cx="7833488" cy="6447153"/>
          </a:xfrm>
          <a:prstGeom prst="parallelogram">
            <a:avLst>
              <a:gd name="adj" fmla="val 43213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Parallelogram 17">
            <a:extLst>
              <a:ext uri="{FF2B5EF4-FFF2-40B4-BE49-F238E27FC236}">
                <a16:creationId xmlns:a16="http://schemas.microsoft.com/office/drawing/2014/main" id="{1388DE35-34CB-31EB-A146-F6B3845D08D1}"/>
              </a:ext>
            </a:extLst>
          </p:cNvPr>
          <p:cNvSpPr/>
          <p:nvPr/>
        </p:nvSpPr>
        <p:spPr>
          <a:xfrm>
            <a:off x="-1168400" y="279400"/>
            <a:ext cx="5379720" cy="563880"/>
          </a:xfrm>
          <a:prstGeom prst="parallelogram">
            <a:avLst>
              <a:gd name="adj" fmla="val 43213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B8D1B409-C22F-EE2C-C4A9-B44425B85454}"/>
              </a:ext>
            </a:extLst>
          </p:cNvPr>
          <p:cNvSpPr txBox="1">
            <a:spLocks/>
          </p:cNvSpPr>
          <p:nvPr/>
        </p:nvSpPr>
        <p:spPr>
          <a:xfrm>
            <a:off x="502920" y="410847"/>
            <a:ext cx="3258852" cy="2938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accent2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en-US">
                <a:solidFill>
                  <a:schemeClr val="bg1"/>
                </a:solidFill>
              </a:rPr>
              <a:t>TAKEAWAYS</a:t>
            </a:r>
            <a:endParaRPr lang="en-GB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itle 2">
            <a:extLst>
              <a:ext uri="{FF2B5EF4-FFF2-40B4-BE49-F238E27FC236}">
                <a16:creationId xmlns:a16="http://schemas.microsoft.com/office/drawing/2014/main" id="{B596BF1A-DA90-F4E4-A835-3377B12FA37A}"/>
              </a:ext>
            </a:extLst>
          </p:cNvPr>
          <p:cNvSpPr txBox="1">
            <a:spLocks/>
          </p:cNvSpPr>
          <p:nvPr/>
        </p:nvSpPr>
        <p:spPr>
          <a:xfrm>
            <a:off x="502920" y="1121396"/>
            <a:ext cx="3258852" cy="91503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accent2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en-US">
                <a:solidFill>
                  <a:schemeClr val="bg1"/>
                </a:solidFill>
                <a:latin typeface="+mn-lt"/>
              </a:rPr>
              <a:t>FROM PARALYSIS</a:t>
            </a:r>
            <a:br>
              <a:rPr lang="en-US">
                <a:solidFill>
                  <a:schemeClr val="bg1"/>
                </a:solidFill>
                <a:latin typeface="+mn-lt"/>
              </a:rPr>
            </a:br>
            <a:r>
              <a:rPr lang="en-US">
                <a:solidFill>
                  <a:schemeClr val="bg1"/>
                </a:solidFill>
                <a:latin typeface="+mn-lt"/>
              </a:rPr>
              <a:t>TO PARALYSIS</a:t>
            </a:r>
            <a:endParaRPr lang="en-GB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181A587-3456-E3EB-6274-ECCAA26BD3DD}"/>
              </a:ext>
            </a:extLst>
          </p:cNvPr>
          <p:cNvGrpSpPr/>
          <p:nvPr/>
        </p:nvGrpSpPr>
        <p:grpSpPr>
          <a:xfrm>
            <a:off x="2654100" y="5222351"/>
            <a:ext cx="3934660" cy="768841"/>
            <a:chOff x="2950813" y="2796525"/>
            <a:chExt cx="3144466" cy="768841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BBFF0D22-1998-075D-A7C0-B2D5FA4DBB3F}"/>
                </a:ext>
              </a:extLst>
            </p:cNvPr>
            <p:cNvSpPr/>
            <p:nvPr/>
          </p:nvSpPr>
          <p:spPr>
            <a:xfrm>
              <a:off x="2950813" y="2796525"/>
              <a:ext cx="3144466" cy="768841"/>
            </a:xfrm>
            <a:prstGeom prst="parallelogram">
              <a:avLst>
                <a:gd name="adj" fmla="val 43213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3" name="Content Placeholder 2">
              <a:extLst>
                <a:ext uri="{FF2B5EF4-FFF2-40B4-BE49-F238E27FC236}">
                  <a16:creationId xmlns:a16="http://schemas.microsoft.com/office/drawing/2014/main" id="{D9FE1BBE-A500-C93E-B33E-7A291A55C0F3}"/>
                </a:ext>
              </a:extLst>
            </p:cNvPr>
            <p:cNvSpPr txBox="1">
              <a:spLocks/>
            </p:cNvSpPr>
            <p:nvPr/>
          </p:nvSpPr>
          <p:spPr>
            <a:xfrm>
              <a:off x="3304211" y="2964913"/>
              <a:ext cx="2605184" cy="245013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GB" sz="1800">
                  <a:solidFill>
                    <a:schemeClr val="bg1"/>
                  </a:solidFill>
                  <a:latin typeface="+mj-lt"/>
                </a:rPr>
                <a:t>STRUCTURES REMAIN INTACT </a:t>
              </a:r>
              <a:endParaRPr lang="en-GB" sz="1800">
                <a:solidFill>
                  <a:schemeClr val="bg1"/>
                </a:solidFill>
              </a:endParaRPr>
            </a:p>
          </p:txBody>
        </p:sp>
      </p:grp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C82FE65C-E744-C45D-5393-4D86602EB98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2389" y="6571734"/>
            <a:ext cx="4114800" cy="358775"/>
          </a:xfrm>
        </p:spPr>
        <p:txBody>
          <a:bodyPr/>
          <a:lstStyle/>
          <a:p>
            <a:pPr defTabSz="914400"/>
            <a:r>
              <a:rPr lang="en-US"/>
              <a:t>Global Humanitarian Assistance Report 2026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208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1.66667E-6 -3.33333E-6 L 0.02734 -3.33333E-6 " pathEditMode="relative" rAng="0" ptsTypes="AA">
                                      <p:cBhvr>
                                        <p:cTn id="17" dur="750" spd="-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32" dur="400" fill="hold"/>
                                        <p:tgtEl>
                                          <p:spTgt spid="1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42" presetClass="path" presetSubtype="0" accel="21000" decel="79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4.16667E-7 0.0125 L 4.16667E-7 1.85185E-6 " pathEditMode="relative" rAng="0" ptsTypes="AA">
                                      <p:cBhvr>
                                        <p:cTn id="34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2.91667E-6 2.96296E-6 L 0.02735 2.96296E-6 " pathEditMode="relative" rAng="0" ptsTypes="AA">
                                      <p:cBhvr>
                                        <p:cTn id="39" dur="750" spd="-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51" dur="400" fill="hold"/>
                                        <p:tgtEl>
                                          <p:spTgt spid="15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42" presetClass="path" presetSubtype="0" accel="21000" decel="79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2.91667E-6 0.0125 L 2.91667E-6 2.59259E-6 " pathEditMode="relative" rAng="0" ptsTypes="AA">
                                      <p:cBhvr>
                                        <p:cTn id="53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5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1.66667E-6 -4.07407E-6 L 0.02734 -4.07407E-6 " pathEditMode="relative" rAng="0" ptsTypes="AA">
                                      <p:cBhvr>
                                        <p:cTn id="58" dur="75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2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70" dur="400" fill="hold"/>
                                        <p:tgtEl>
                                          <p:spTgt spid="1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42" presetClass="path" presetSubtype="0" accel="21000" decel="79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95833E-6 0.0125 L -3.95833E-6 -4.81481E-6 " pathEditMode="relative" rAng="0" ptsTypes="AA">
                                      <p:cBhvr>
                                        <p:cTn id="7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5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3.54167E-6 -2.59259E-6 L 0.02734 -2.59259E-6 " pathEditMode="relative" rAng="0" ptsTypes="AA">
                                      <p:cBhvr>
                                        <p:cTn id="77" dur="750" spd="-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14" grpId="0"/>
      <p:bldP spid="14" grpId="1"/>
      <p:bldP spid="14" grpId="2"/>
      <p:bldP spid="15" grpId="0"/>
      <p:bldP spid="15" grpId="1"/>
      <p:bldP spid="15" grpId="2"/>
      <p:bldP spid="16" grpId="0"/>
      <p:bldP spid="16" grpId="1"/>
      <p:bldP spid="16" grpId="2"/>
      <p:bldP spid="17" grpId="0" animBg="1"/>
      <p:bldP spid="18" grpId="0" animBg="1"/>
      <p:bldP spid="19" grpId="0"/>
      <p:bldP spid="19" grpId="1"/>
      <p:bldP spid="2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arallelogram 30">
            <a:extLst>
              <a:ext uri="{FF2B5EF4-FFF2-40B4-BE49-F238E27FC236}">
                <a16:creationId xmlns:a16="http://schemas.microsoft.com/office/drawing/2014/main" id="{36A78A84-B7EB-C892-3DA5-956D87C92BB9}"/>
              </a:ext>
            </a:extLst>
          </p:cNvPr>
          <p:cNvSpPr/>
          <p:nvPr/>
        </p:nvSpPr>
        <p:spPr>
          <a:xfrm>
            <a:off x="402390" y="0"/>
            <a:ext cx="14617450" cy="6453188"/>
          </a:xfrm>
          <a:prstGeom prst="parallelogram">
            <a:avLst>
              <a:gd name="adj" fmla="val 33147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id="{24FE92C1-7BE4-D494-1F39-9A7ADB4BD8CB}"/>
              </a:ext>
            </a:extLst>
          </p:cNvPr>
          <p:cNvSpPr/>
          <p:nvPr/>
        </p:nvSpPr>
        <p:spPr>
          <a:xfrm>
            <a:off x="-1199832" y="1458410"/>
            <a:ext cx="15007272" cy="4473614"/>
          </a:xfrm>
          <a:prstGeom prst="parallelogram">
            <a:avLst>
              <a:gd name="adj" fmla="val 26761"/>
            </a:avLst>
          </a:pr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3" name="Subtitle 3">
            <a:extLst>
              <a:ext uri="{FF2B5EF4-FFF2-40B4-BE49-F238E27FC236}">
                <a16:creationId xmlns:a16="http://schemas.microsoft.com/office/drawing/2014/main" id="{0B6A26D0-02E3-62A7-0085-84295DE01DBD}"/>
              </a:ext>
            </a:extLst>
          </p:cNvPr>
          <p:cNvSpPr txBox="1">
            <a:spLocks/>
          </p:cNvSpPr>
          <p:nvPr/>
        </p:nvSpPr>
        <p:spPr>
          <a:xfrm>
            <a:off x="3757524" y="3094872"/>
            <a:ext cx="2579555" cy="178192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defRPr>
            </a:lvl1pPr>
            <a:lvl2pPr marL="68573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2886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040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195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  <a:lvl6pPr marL="2514349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0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658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81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1800" b="1"/>
              <a:t>REDESINING ROLES IN THE SYSTEM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1400"/>
              <a:t>Can the reform agenda still work within the existing structures?</a:t>
            </a:r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F6F2B508-A08B-DF3F-B69F-DE64F0857D5D}"/>
              </a:ext>
            </a:extLst>
          </p:cNvPr>
          <p:cNvSpPr/>
          <p:nvPr/>
        </p:nvSpPr>
        <p:spPr>
          <a:xfrm>
            <a:off x="-264161" y="279400"/>
            <a:ext cx="3751673" cy="563880"/>
          </a:xfrm>
          <a:prstGeom prst="parallelogram">
            <a:avLst>
              <a:gd name="adj" fmla="val 43213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C4E541-8DBD-1E4F-75BA-F04CD7C834A4}"/>
              </a:ext>
            </a:extLst>
          </p:cNvPr>
          <p:cNvSpPr txBox="1"/>
          <p:nvPr/>
        </p:nvSpPr>
        <p:spPr>
          <a:xfrm>
            <a:off x="407988" y="408298"/>
            <a:ext cx="3944610" cy="45707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en-US">
                <a:latin typeface="+mj-lt"/>
              </a:rPr>
              <a:t>LOOKING AHEAD</a:t>
            </a:r>
          </a:p>
        </p:txBody>
      </p:sp>
      <p:sp>
        <p:nvSpPr>
          <p:cNvPr id="9" name="Subtitle 3">
            <a:extLst>
              <a:ext uri="{FF2B5EF4-FFF2-40B4-BE49-F238E27FC236}">
                <a16:creationId xmlns:a16="http://schemas.microsoft.com/office/drawing/2014/main" id="{2A8CF549-A421-0B1B-A502-E6A388503309}"/>
              </a:ext>
            </a:extLst>
          </p:cNvPr>
          <p:cNvSpPr txBox="1">
            <a:spLocks/>
          </p:cNvSpPr>
          <p:nvPr/>
        </p:nvSpPr>
        <p:spPr>
          <a:xfrm>
            <a:off x="835623" y="3094872"/>
            <a:ext cx="2459166" cy="178192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defRPr>
            </a:lvl1pPr>
            <a:lvl2pPr marL="68573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2886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040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195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  <a:lvl6pPr marL="2514349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0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658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81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1800">
                <a:latin typeface="+mj-lt"/>
              </a:rPr>
              <a:t>WHAT HAPPENS TO THE  EXCLUDED?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1400"/>
              <a:t>Prioritisation may be inevitable in a world of dwindling resources, but how it is done is key</a:t>
            </a:r>
          </a:p>
        </p:txBody>
      </p:sp>
      <p:sp>
        <p:nvSpPr>
          <p:cNvPr id="32" name="Parallelogram 31">
            <a:extLst>
              <a:ext uri="{FF2B5EF4-FFF2-40B4-BE49-F238E27FC236}">
                <a16:creationId xmlns:a16="http://schemas.microsoft.com/office/drawing/2014/main" id="{9306F816-41FF-B5E0-ACF8-610DA5865BDB}"/>
              </a:ext>
            </a:extLst>
          </p:cNvPr>
          <p:cNvSpPr/>
          <p:nvPr/>
        </p:nvSpPr>
        <p:spPr>
          <a:xfrm rot="16200000">
            <a:off x="-625286" y="3614046"/>
            <a:ext cx="2448000" cy="78458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bg1"/>
              </a:solidFill>
            </a:endParaRPr>
          </a:p>
        </p:txBody>
      </p:sp>
      <p:sp>
        <p:nvSpPr>
          <p:cNvPr id="33" name="Parallelogram 32">
            <a:extLst>
              <a:ext uri="{FF2B5EF4-FFF2-40B4-BE49-F238E27FC236}">
                <a16:creationId xmlns:a16="http://schemas.microsoft.com/office/drawing/2014/main" id="{4A2131E5-1D10-212B-BD46-448BF556519A}"/>
              </a:ext>
            </a:extLst>
          </p:cNvPr>
          <p:cNvSpPr/>
          <p:nvPr/>
        </p:nvSpPr>
        <p:spPr>
          <a:xfrm rot="16200000">
            <a:off x="2302742" y="3614046"/>
            <a:ext cx="2448000" cy="78458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bg1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D55FD5C-582F-1F5B-3DAC-980A80883DD6}"/>
              </a:ext>
            </a:extLst>
          </p:cNvPr>
          <p:cNvGrpSpPr/>
          <p:nvPr/>
        </p:nvGrpSpPr>
        <p:grpSpPr>
          <a:xfrm>
            <a:off x="8769126" y="1458410"/>
            <a:ext cx="6058348" cy="4517806"/>
            <a:chOff x="8205766" y="1458410"/>
            <a:chExt cx="6058348" cy="451780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F8D05DD8-518B-BB91-2E29-A670572A1D2D}"/>
                </a:ext>
              </a:extLst>
            </p:cNvPr>
            <p:cNvSpPr/>
            <p:nvPr/>
          </p:nvSpPr>
          <p:spPr>
            <a:xfrm>
              <a:off x="8205766" y="4403023"/>
              <a:ext cx="1769057" cy="1532187"/>
            </a:xfrm>
            <a:custGeom>
              <a:avLst/>
              <a:gdLst>
                <a:gd name="connsiteX0" fmla="*/ 423577 w 564832"/>
                <a:gd name="connsiteY0" fmla="*/ 0 h 489203"/>
                <a:gd name="connsiteX1" fmla="*/ 141161 w 564832"/>
                <a:gd name="connsiteY1" fmla="*/ 0 h 489203"/>
                <a:gd name="connsiteX2" fmla="*/ 0 w 564832"/>
                <a:gd name="connsiteY2" fmla="*/ 244602 h 489203"/>
                <a:gd name="connsiteX3" fmla="*/ 141161 w 564832"/>
                <a:gd name="connsiteY3" fmla="*/ 489204 h 489203"/>
                <a:gd name="connsiteX4" fmla="*/ 423577 w 564832"/>
                <a:gd name="connsiteY4" fmla="*/ 489204 h 489203"/>
                <a:gd name="connsiteX5" fmla="*/ 564833 w 564832"/>
                <a:gd name="connsiteY5" fmla="*/ 244602 h 489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4832" h="489203">
                  <a:moveTo>
                    <a:pt x="423577" y="0"/>
                  </a:moveTo>
                  <a:lnTo>
                    <a:pt x="141161" y="0"/>
                  </a:lnTo>
                  <a:lnTo>
                    <a:pt x="0" y="244602"/>
                  </a:lnTo>
                  <a:lnTo>
                    <a:pt x="141161" y="489204"/>
                  </a:lnTo>
                  <a:lnTo>
                    <a:pt x="423577" y="489204"/>
                  </a:lnTo>
                  <a:lnTo>
                    <a:pt x="564833" y="244602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4B12281D-ECE5-89EA-0E45-759143E62E20}"/>
                </a:ext>
              </a:extLst>
            </p:cNvPr>
            <p:cNvSpPr/>
            <p:nvPr/>
          </p:nvSpPr>
          <p:spPr>
            <a:xfrm>
              <a:off x="9082835" y="3120509"/>
              <a:ext cx="2279636" cy="2820506"/>
            </a:xfrm>
            <a:custGeom>
              <a:avLst/>
              <a:gdLst>
                <a:gd name="connsiteX0" fmla="*/ 485585 w 727852"/>
                <a:gd name="connsiteY0" fmla="*/ 900545 h 900544"/>
                <a:gd name="connsiteX1" fmla="*/ 488252 w 727852"/>
                <a:gd name="connsiteY1" fmla="*/ 899116 h 900544"/>
                <a:gd name="connsiteX2" fmla="*/ 662178 w 727852"/>
                <a:gd name="connsiteY2" fmla="*/ 239700 h 900544"/>
                <a:gd name="connsiteX3" fmla="*/ 2572 w 727852"/>
                <a:gd name="connsiteY3" fmla="*/ 65583 h 900544"/>
                <a:gd name="connsiteX4" fmla="*/ 0 w 727852"/>
                <a:gd name="connsiteY4" fmla="*/ 67202 h 900544"/>
                <a:gd name="connsiteX5" fmla="*/ 485585 w 727852"/>
                <a:gd name="connsiteY5" fmla="*/ 900545 h 900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27852" h="900544">
                  <a:moveTo>
                    <a:pt x="485585" y="900545"/>
                  </a:moveTo>
                  <a:cubicBezTo>
                    <a:pt x="486442" y="900068"/>
                    <a:pt x="487394" y="899592"/>
                    <a:pt x="488252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545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7030BA6-1756-74BB-5BF7-124E4786564C}"/>
                </a:ext>
              </a:extLst>
            </p:cNvPr>
            <p:cNvSpPr/>
            <p:nvPr/>
          </p:nvSpPr>
          <p:spPr>
            <a:xfrm>
              <a:off x="9907399" y="1458410"/>
              <a:ext cx="4356715" cy="4517806"/>
            </a:xfrm>
            <a:custGeom>
              <a:avLst/>
              <a:gdLst>
                <a:gd name="connsiteX0" fmla="*/ 564166 w 1391030"/>
                <a:gd name="connsiteY0" fmla="*/ 0 h 1442465"/>
                <a:gd name="connsiteX1" fmla="*/ 0 w 1391030"/>
                <a:gd name="connsiteY1" fmla="*/ 0 h 1442465"/>
                <a:gd name="connsiteX2" fmla="*/ 826865 w 1391030"/>
                <a:gd name="connsiteY2" fmla="*/ 1442466 h 1442465"/>
                <a:gd name="connsiteX3" fmla="*/ 1391031 w 1391030"/>
                <a:gd name="connsiteY3" fmla="*/ 1442466 h 1442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1030" h="1442465">
                  <a:moveTo>
                    <a:pt x="564166" y="0"/>
                  </a:moveTo>
                  <a:lnTo>
                    <a:pt x="0" y="0"/>
                  </a:lnTo>
                  <a:lnTo>
                    <a:pt x="826865" y="1442466"/>
                  </a:lnTo>
                  <a:lnTo>
                    <a:pt x="1391031" y="1442466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7" name="Subtitle 3">
            <a:extLst>
              <a:ext uri="{FF2B5EF4-FFF2-40B4-BE49-F238E27FC236}">
                <a16:creationId xmlns:a16="http://schemas.microsoft.com/office/drawing/2014/main" id="{9EB313FC-E95D-A611-5585-B7579535EB2E}"/>
              </a:ext>
            </a:extLst>
          </p:cNvPr>
          <p:cNvSpPr txBox="1">
            <a:spLocks/>
          </p:cNvSpPr>
          <p:nvPr/>
        </p:nvSpPr>
        <p:spPr>
          <a:xfrm>
            <a:off x="6685892" y="3094872"/>
            <a:ext cx="2432874" cy="178192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defRPr>
            </a:lvl1pPr>
            <a:lvl2pPr marL="68573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2886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040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195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  <a:lvl6pPr marL="2514349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0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658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81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1800">
                <a:latin typeface="+mj-lt"/>
              </a:rPr>
              <a:t>LEADERSHIP MATTERS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1400"/>
              <a:t>Only a few donors dominating has given way to power being more spread out: who coordinates, who convenes, who leads?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endParaRPr lang="en-US" sz="1400"/>
          </a:p>
        </p:txBody>
      </p:sp>
      <p:sp>
        <p:nvSpPr>
          <p:cNvPr id="10" name="Parallelogram 9">
            <a:extLst>
              <a:ext uri="{FF2B5EF4-FFF2-40B4-BE49-F238E27FC236}">
                <a16:creationId xmlns:a16="http://schemas.microsoft.com/office/drawing/2014/main" id="{3BCF4535-3994-8F77-A0C1-9000DABF408D}"/>
              </a:ext>
            </a:extLst>
          </p:cNvPr>
          <p:cNvSpPr/>
          <p:nvPr/>
        </p:nvSpPr>
        <p:spPr>
          <a:xfrm rot="16200000">
            <a:off x="5230770" y="3614046"/>
            <a:ext cx="2448000" cy="78458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bg1"/>
              </a:solidFill>
            </a:endParaRP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8D91F459-8712-E80A-A336-0D026D2CBF0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625" y="2416929"/>
            <a:ext cx="419100" cy="5715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D4A65439-30AD-14E8-DB3B-C02D8FA413D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00286" y="2470331"/>
            <a:ext cx="423755" cy="492738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88DBB8C5-6A21-115B-BA80-FA5C72C9BD2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758694" y="2470331"/>
            <a:ext cx="438150" cy="438150"/>
          </a:xfrm>
          <a:prstGeom prst="rect">
            <a:avLst/>
          </a:prstGeom>
        </p:spPr>
      </p:pic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2E495E7E-AB95-902A-C145-C5619D1D836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2389" y="6571734"/>
            <a:ext cx="4114800" cy="358775"/>
          </a:xfrm>
        </p:spPr>
        <p:txBody>
          <a:bodyPr/>
          <a:lstStyle/>
          <a:p>
            <a:pPr defTabSz="914400"/>
            <a:r>
              <a:rPr lang="en-US"/>
              <a:t>Global Humanitarian Assistance Report 2026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672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2.29167E-6 -4.07407E-6 L 0.02735 -4.0740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  <p:bldP spid="5" grpId="1"/>
      <p:bldP spid="9" grpId="0"/>
      <p:bldP spid="32" grpId="0" animBg="1"/>
      <p:bldP spid="33" grpId="0" animBg="1"/>
      <p:bldP spid="7" grpId="0"/>
      <p:bldP spid="10" grpId="0" animBg="1"/>
    </p:bldLst>
  </p:timing>
  <p:extLst>
    <p:ext uri="{6950BFC3-D8DA-4A85-94F7-54DA5524770B}">
      <p188:commentRel xmlns:p188="http://schemas.microsoft.com/office/powerpoint/2018/8/main" r:id="rId3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ogram 5">
            <a:extLst>
              <a:ext uri="{FF2B5EF4-FFF2-40B4-BE49-F238E27FC236}">
                <a16:creationId xmlns:a16="http://schemas.microsoft.com/office/drawing/2014/main" id="{07EF1DEF-E8E9-D082-A1D9-00C1B1AF0168}"/>
              </a:ext>
            </a:extLst>
          </p:cNvPr>
          <p:cNvSpPr/>
          <p:nvPr/>
        </p:nvSpPr>
        <p:spPr>
          <a:xfrm>
            <a:off x="482757" y="1176592"/>
            <a:ext cx="6542098" cy="1350574"/>
          </a:xfrm>
          <a:prstGeom prst="parallelogram">
            <a:avLst>
              <a:gd name="adj" fmla="val 43270"/>
            </a:avLst>
          </a:prstGeom>
          <a:solidFill>
            <a:schemeClr val="bg2"/>
          </a:solidFill>
          <a:ln w="158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100" name="Parallelogram 99">
            <a:extLst>
              <a:ext uri="{FF2B5EF4-FFF2-40B4-BE49-F238E27FC236}">
                <a16:creationId xmlns:a16="http://schemas.microsoft.com/office/drawing/2014/main" id="{BD0EA165-9F9F-32B3-925D-22D179F081EF}"/>
              </a:ext>
            </a:extLst>
          </p:cNvPr>
          <p:cNvSpPr/>
          <p:nvPr/>
        </p:nvSpPr>
        <p:spPr>
          <a:xfrm>
            <a:off x="482757" y="3010174"/>
            <a:ext cx="6542098" cy="1350574"/>
          </a:xfrm>
          <a:prstGeom prst="parallelogram">
            <a:avLst>
              <a:gd name="adj" fmla="val 43270"/>
            </a:avLst>
          </a:prstGeom>
          <a:solidFill>
            <a:schemeClr val="bg2"/>
          </a:solidFill>
          <a:ln w="158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101" name="Parallelogram 100">
            <a:extLst>
              <a:ext uri="{FF2B5EF4-FFF2-40B4-BE49-F238E27FC236}">
                <a16:creationId xmlns:a16="http://schemas.microsoft.com/office/drawing/2014/main" id="{21FBD66B-8E16-753E-9F5B-6825F6BBDB3A}"/>
              </a:ext>
            </a:extLst>
          </p:cNvPr>
          <p:cNvSpPr/>
          <p:nvPr/>
        </p:nvSpPr>
        <p:spPr>
          <a:xfrm>
            <a:off x="482757" y="4843757"/>
            <a:ext cx="6542098" cy="1350574"/>
          </a:xfrm>
          <a:prstGeom prst="parallelogram">
            <a:avLst>
              <a:gd name="adj" fmla="val 43270"/>
            </a:avLst>
          </a:prstGeom>
          <a:solidFill>
            <a:schemeClr val="bg2"/>
          </a:solidFill>
          <a:ln w="158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5B1F2152-3FF1-10E3-4AD1-4439CFEC7CD2}"/>
              </a:ext>
            </a:extLst>
          </p:cNvPr>
          <p:cNvGrpSpPr/>
          <p:nvPr/>
        </p:nvGrpSpPr>
        <p:grpSpPr>
          <a:xfrm rot="305727">
            <a:off x="6234561" y="-1602758"/>
            <a:ext cx="6722133" cy="5908720"/>
            <a:chOff x="5975865" y="-1651346"/>
            <a:chExt cx="6722133" cy="5908720"/>
          </a:xfrm>
        </p:grpSpPr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89338037-DC64-3D5D-DD1E-0AC911A3B76A}"/>
                </a:ext>
              </a:extLst>
            </p:cNvPr>
            <p:cNvSpPr/>
            <p:nvPr/>
          </p:nvSpPr>
          <p:spPr>
            <a:xfrm rot="3859409" flipH="1">
              <a:off x="7302101" y="-1513830"/>
              <a:ext cx="5114774" cy="5121472"/>
            </a:xfrm>
            <a:custGeom>
              <a:avLst/>
              <a:gdLst>
                <a:gd name="connsiteX0" fmla="*/ 7031273 w 7031272"/>
                <a:gd name="connsiteY0" fmla="*/ 88223 h 7040479"/>
                <a:gd name="connsiteX1" fmla="*/ 6698296 w 7031272"/>
                <a:gd name="connsiteY1" fmla="*/ 0 h 7040479"/>
                <a:gd name="connsiteX2" fmla="*/ 1758032 w 7031272"/>
                <a:gd name="connsiteY2" fmla="*/ 4884803 h 7040479"/>
                <a:gd name="connsiteX3" fmla="*/ 82441 w 7031272"/>
                <a:gd name="connsiteY3" fmla="*/ 6541765 h 7040479"/>
                <a:gd name="connsiteX4" fmla="*/ 0 w 7031272"/>
                <a:gd name="connsiteY4" fmla="*/ 7040480 h 7040479"/>
                <a:gd name="connsiteX5" fmla="*/ 1967882 w 7031272"/>
                <a:gd name="connsiteY5" fmla="*/ 5094653 h 7040479"/>
                <a:gd name="connsiteX6" fmla="*/ 7031273 w 7031272"/>
                <a:gd name="connsiteY6" fmla="*/ 88223 h 704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31272" h="7040479">
                  <a:moveTo>
                    <a:pt x="7031273" y="88223"/>
                  </a:moveTo>
                  <a:lnTo>
                    <a:pt x="6698296" y="0"/>
                  </a:lnTo>
                  <a:lnTo>
                    <a:pt x="1758032" y="4884803"/>
                  </a:lnTo>
                  <a:lnTo>
                    <a:pt x="82441" y="6541765"/>
                  </a:lnTo>
                  <a:lnTo>
                    <a:pt x="0" y="7040480"/>
                  </a:lnTo>
                  <a:lnTo>
                    <a:pt x="1967882" y="5094653"/>
                  </a:lnTo>
                  <a:lnTo>
                    <a:pt x="7031273" y="88223"/>
                  </a:lnTo>
                  <a:close/>
                </a:path>
              </a:pathLst>
            </a:custGeom>
            <a:solidFill>
              <a:srgbClr val="99CA3C"/>
            </a:solidFill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287CFEA0-8371-27C9-ECDD-4EAECDF5C68C}"/>
                </a:ext>
              </a:extLst>
            </p:cNvPr>
            <p:cNvSpPr/>
            <p:nvPr/>
          </p:nvSpPr>
          <p:spPr>
            <a:xfrm rot="3859409" flipH="1">
              <a:off x="6606764" y="-1582131"/>
              <a:ext cx="5526779" cy="5528960"/>
            </a:xfrm>
            <a:custGeom>
              <a:avLst/>
              <a:gdLst>
                <a:gd name="connsiteX0" fmla="*/ 7597655 w 7597654"/>
                <a:gd name="connsiteY0" fmla="*/ 88223 h 7600652"/>
                <a:gd name="connsiteX1" fmla="*/ 7264891 w 7597654"/>
                <a:gd name="connsiteY1" fmla="*/ 0 h 7600652"/>
                <a:gd name="connsiteX2" fmla="*/ 2324415 w 7597654"/>
                <a:gd name="connsiteY2" fmla="*/ 4884803 h 7600652"/>
                <a:gd name="connsiteX3" fmla="*/ 82228 w 7597654"/>
                <a:gd name="connsiteY3" fmla="*/ 7101937 h 7600652"/>
                <a:gd name="connsiteX4" fmla="*/ 0 w 7597654"/>
                <a:gd name="connsiteY4" fmla="*/ 7600652 h 7600652"/>
                <a:gd name="connsiteX5" fmla="*/ 2534265 w 7597654"/>
                <a:gd name="connsiteY5" fmla="*/ 5094653 h 7600652"/>
                <a:gd name="connsiteX6" fmla="*/ 7597655 w 7597654"/>
                <a:gd name="connsiteY6" fmla="*/ 88223 h 7600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97654" h="7600652">
                  <a:moveTo>
                    <a:pt x="7597655" y="88223"/>
                  </a:moveTo>
                  <a:lnTo>
                    <a:pt x="7264891" y="0"/>
                  </a:lnTo>
                  <a:lnTo>
                    <a:pt x="2324415" y="4884803"/>
                  </a:lnTo>
                  <a:lnTo>
                    <a:pt x="82228" y="7101937"/>
                  </a:lnTo>
                  <a:lnTo>
                    <a:pt x="0" y="7600652"/>
                  </a:lnTo>
                  <a:lnTo>
                    <a:pt x="2534265" y="5094653"/>
                  </a:lnTo>
                  <a:lnTo>
                    <a:pt x="7597655" y="88223"/>
                  </a:lnTo>
                  <a:close/>
                </a:path>
              </a:pathLst>
            </a:custGeom>
            <a:solidFill>
              <a:srgbClr val="99CA3C"/>
            </a:solidFill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63CDE026-CC9C-4780-E961-AD9D5D3748A1}"/>
                </a:ext>
              </a:extLst>
            </p:cNvPr>
            <p:cNvSpPr/>
            <p:nvPr/>
          </p:nvSpPr>
          <p:spPr>
            <a:xfrm rot="3859409" flipH="1">
              <a:off x="5966364" y="-1641845"/>
              <a:ext cx="5908720" cy="5889717"/>
            </a:xfrm>
            <a:custGeom>
              <a:avLst/>
              <a:gdLst>
                <a:gd name="connsiteX0" fmla="*/ 3059533 w 8122707"/>
                <a:gd name="connsiteY0" fmla="*/ 5094868 h 8096584"/>
                <a:gd name="connsiteX1" fmla="*/ 8122708 w 8122707"/>
                <a:gd name="connsiteY1" fmla="*/ 88223 h 8096584"/>
                <a:gd name="connsiteX2" fmla="*/ 7789946 w 8122707"/>
                <a:gd name="connsiteY2" fmla="*/ 0 h 8096584"/>
                <a:gd name="connsiteX3" fmla="*/ 2849469 w 8122707"/>
                <a:gd name="connsiteY3" fmla="*/ 4884803 h 8096584"/>
                <a:gd name="connsiteX4" fmla="*/ 77302 w 8122707"/>
                <a:gd name="connsiteY4" fmla="*/ 7625921 h 8096584"/>
                <a:gd name="connsiteX5" fmla="*/ 18416 w 8122707"/>
                <a:gd name="connsiteY5" fmla="*/ 7983308 h 8096584"/>
                <a:gd name="connsiteX6" fmla="*/ 0 w 8122707"/>
                <a:gd name="connsiteY6" fmla="*/ 8096585 h 8096584"/>
                <a:gd name="connsiteX7" fmla="*/ 3059533 w 8122707"/>
                <a:gd name="connsiteY7" fmla="*/ 5094868 h 8096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122707" h="8096584">
                  <a:moveTo>
                    <a:pt x="3059533" y="5094868"/>
                  </a:moveTo>
                  <a:lnTo>
                    <a:pt x="8122708" y="88223"/>
                  </a:lnTo>
                  <a:lnTo>
                    <a:pt x="7789946" y="0"/>
                  </a:lnTo>
                  <a:lnTo>
                    <a:pt x="2849469" y="4884803"/>
                  </a:lnTo>
                  <a:lnTo>
                    <a:pt x="77302" y="7625921"/>
                  </a:lnTo>
                  <a:lnTo>
                    <a:pt x="18416" y="7983308"/>
                  </a:lnTo>
                  <a:lnTo>
                    <a:pt x="0" y="8096585"/>
                  </a:lnTo>
                  <a:lnTo>
                    <a:pt x="3059533" y="5094868"/>
                  </a:lnTo>
                  <a:close/>
                </a:path>
              </a:pathLst>
            </a:custGeom>
            <a:solidFill>
              <a:srgbClr val="99CA3C"/>
            </a:solidFill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50BD861C-54DE-7690-D4E1-ACFA2B008692}"/>
                </a:ext>
              </a:extLst>
            </p:cNvPr>
            <p:cNvSpPr/>
            <p:nvPr/>
          </p:nvSpPr>
          <p:spPr>
            <a:xfrm rot="3859409" flipH="1">
              <a:off x="7978327" y="-1447487"/>
              <a:ext cx="4713985" cy="4725356"/>
            </a:xfrm>
            <a:custGeom>
              <a:avLst/>
              <a:gdLst>
                <a:gd name="connsiteX0" fmla="*/ 6480308 w 6480307"/>
                <a:gd name="connsiteY0" fmla="*/ 88223 h 6495939"/>
                <a:gd name="connsiteX1" fmla="*/ 6147545 w 6480307"/>
                <a:gd name="connsiteY1" fmla="*/ 0 h 6495939"/>
                <a:gd name="connsiteX2" fmla="*/ 1207068 w 6480307"/>
                <a:gd name="connsiteY2" fmla="*/ 4884803 h 6495939"/>
                <a:gd name="connsiteX3" fmla="*/ 82227 w 6480307"/>
                <a:gd name="connsiteY3" fmla="*/ 5997010 h 6495939"/>
                <a:gd name="connsiteX4" fmla="*/ 0 w 6480307"/>
                <a:gd name="connsiteY4" fmla="*/ 6495940 h 6495939"/>
                <a:gd name="connsiteX5" fmla="*/ 1417132 w 6480307"/>
                <a:gd name="connsiteY5" fmla="*/ 5094653 h 6495939"/>
                <a:gd name="connsiteX6" fmla="*/ 6480308 w 6480307"/>
                <a:gd name="connsiteY6" fmla="*/ 88223 h 6495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480307" h="6495939">
                  <a:moveTo>
                    <a:pt x="6480308" y="88223"/>
                  </a:moveTo>
                  <a:lnTo>
                    <a:pt x="6147545" y="0"/>
                  </a:lnTo>
                  <a:lnTo>
                    <a:pt x="1207068" y="4884803"/>
                  </a:lnTo>
                  <a:lnTo>
                    <a:pt x="82227" y="5997010"/>
                  </a:lnTo>
                  <a:lnTo>
                    <a:pt x="0" y="6495940"/>
                  </a:lnTo>
                  <a:lnTo>
                    <a:pt x="1417132" y="5094653"/>
                  </a:lnTo>
                  <a:lnTo>
                    <a:pt x="6480308" y="88223"/>
                  </a:lnTo>
                  <a:close/>
                </a:path>
              </a:pathLst>
            </a:custGeom>
            <a:solidFill>
              <a:srgbClr val="99CA3C"/>
            </a:solidFill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208F91AE-970D-83DC-8F0E-1150DF050A9E}"/>
              </a:ext>
            </a:extLst>
          </p:cNvPr>
          <p:cNvGrpSpPr/>
          <p:nvPr/>
        </p:nvGrpSpPr>
        <p:grpSpPr>
          <a:xfrm rot="305727">
            <a:off x="8493655" y="3676369"/>
            <a:ext cx="4053216" cy="3464618"/>
            <a:chOff x="8591635" y="3529626"/>
            <a:chExt cx="4053216" cy="3464618"/>
          </a:xfrm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23CA35DC-2E58-624A-AE8A-A02EC79DED40}"/>
                </a:ext>
              </a:extLst>
            </p:cNvPr>
            <p:cNvSpPr/>
            <p:nvPr/>
          </p:nvSpPr>
          <p:spPr>
            <a:xfrm rot="3859409" flipH="1">
              <a:off x="8888492" y="3744792"/>
              <a:ext cx="3080765" cy="2908954"/>
            </a:xfrm>
            <a:custGeom>
              <a:avLst/>
              <a:gdLst>
                <a:gd name="connsiteX0" fmla="*/ 4235124 w 4235123"/>
                <a:gd name="connsiteY0" fmla="*/ 88223 h 3998934"/>
                <a:gd name="connsiteX1" fmla="*/ 3902146 w 4235123"/>
                <a:gd name="connsiteY1" fmla="*/ 0 h 3998934"/>
                <a:gd name="connsiteX2" fmla="*/ 0 w 4235123"/>
                <a:gd name="connsiteY2" fmla="*/ 3910498 h 3998934"/>
                <a:gd name="connsiteX3" fmla="*/ 332763 w 4235123"/>
                <a:gd name="connsiteY3" fmla="*/ 3998935 h 3998934"/>
                <a:gd name="connsiteX4" fmla="*/ 4235124 w 4235123"/>
                <a:gd name="connsiteY4" fmla="*/ 88223 h 3998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35123" h="3998934">
                  <a:moveTo>
                    <a:pt x="4235124" y="88223"/>
                  </a:moveTo>
                  <a:lnTo>
                    <a:pt x="3902146" y="0"/>
                  </a:lnTo>
                  <a:lnTo>
                    <a:pt x="0" y="3910498"/>
                  </a:lnTo>
                  <a:lnTo>
                    <a:pt x="332763" y="3998935"/>
                  </a:lnTo>
                  <a:lnTo>
                    <a:pt x="4235124" y="88223"/>
                  </a:lnTo>
                  <a:close/>
                </a:path>
              </a:pathLst>
            </a:custGeom>
            <a:solidFill>
              <a:srgbClr val="41BEAB"/>
            </a:solidFill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0BB389BF-6AB6-7B71-4AE1-99D9A9903C87}"/>
                </a:ext>
              </a:extLst>
            </p:cNvPr>
            <p:cNvSpPr/>
            <p:nvPr/>
          </p:nvSpPr>
          <p:spPr>
            <a:xfrm rot="3859409" flipH="1">
              <a:off x="9283530" y="3883333"/>
              <a:ext cx="3080765" cy="2908798"/>
            </a:xfrm>
            <a:custGeom>
              <a:avLst/>
              <a:gdLst>
                <a:gd name="connsiteX0" fmla="*/ 4235124 w 4235123"/>
                <a:gd name="connsiteY0" fmla="*/ 88223 h 3998720"/>
                <a:gd name="connsiteX1" fmla="*/ 3902146 w 4235123"/>
                <a:gd name="connsiteY1" fmla="*/ 0 h 3998720"/>
                <a:gd name="connsiteX2" fmla="*/ 0 w 4235123"/>
                <a:gd name="connsiteY2" fmla="*/ 3910498 h 3998720"/>
                <a:gd name="connsiteX3" fmla="*/ 332763 w 4235123"/>
                <a:gd name="connsiteY3" fmla="*/ 3998720 h 3998720"/>
                <a:gd name="connsiteX4" fmla="*/ 4235124 w 4235123"/>
                <a:gd name="connsiteY4" fmla="*/ 88223 h 3998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35123" h="3998720">
                  <a:moveTo>
                    <a:pt x="4235124" y="88223"/>
                  </a:moveTo>
                  <a:lnTo>
                    <a:pt x="3902146" y="0"/>
                  </a:lnTo>
                  <a:lnTo>
                    <a:pt x="0" y="3910498"/>
                  </a:lnTo>
                  <a:lnTo>
                    <a:pt x="332763" y="3998720"/>
                  </a:lnTo>
                  <a:lnTo>
                    <a:pt x="4235124" y="88223"/>
                  </a:lnTo>
                  <a:close/>
                </a:path>
              </a:pathLst>
            </a:custGeom>
            <a:solidFill>
              <a:srgbClr val="41BEAB"/>
            </a:solidFill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D2D54D79-E522-72C1-0FC4-C2D039AD0F04}"/>
                </a:ext>
              </a:extLst>
            </p:cNvPr>
            <p:cNvSpPr/>
            <p:nvPr/>
          </p:nvSpPr>
          <p:spPr>
            <a:xfrm rot="3859409" flipH="1">
              <a:off x="9657156" y="4006550"/>
              <a:ext cx="3066591" cy="2908798"/>
            </a:xfrm>
            <a:custGeom>
              <a:avLst/>
              <a:gdLst>
                <a:gd name="connsiteX0" fmla="*/ 3882660 w 4215637"/>
                <a:gd name="connsiteY0" fmla="*/ 0 h 3998720"/>
                <a:gd name="connsiteX1" fmla="*/ 2966385 w 4215637"/>
                <a:gd name="connsiteY1" fmla="*/ 918203 h 3998720"/>
                <a:gd name="connsiteX2" fmla="*/ 2394864 w 4215637"/>
                <a:gd name="connsiteY2" fmla="*/ 1490794 h 3998720"/>
                <a:gd name="connsiteX3" fmla="*/ 2032979 w 4215637"/>
                <a:gd name="connsiteY3" fmla="*/ 1853536 h 3998720"/>
                <a:gd name="connsiteX4" fmla="*/ 1715420 w 4215637"/>
                <a:gd name="connsiteY4" fmla="*/ 2171737 h 3998720"/>
                <a:gd name="connsiteX5" fmla="*/ 1353535 w 4215637"/>
                <a:gd name="connsiteY5" fmla="*/ 2534479 h 3998720"/>
                <a:gd name="connsiteX6" fmla="*/ 1016704 w 4215637"/>
                <a:gd name="connsiteY6" fmla="*/ 2872167 h 3998720"/>
                <a:gd name="connsiteX7" fmla="*/ 654819 w 4215637"/>
                <a:gd name="connsiteY7" fmla="*/ 3234694 h 3998720"/>
                <a:gd name="connsiteX8" fmla="*/ 362741 w 4215637"/>
                <a:gd name="connsiteY8" fmla="*/ 3527414 h 3998720"/>
                <a:gd name="connsiteX9" fmla="*/ 856 w 4215637"/>
                <a:gd name="connsiteY9" fmla="*/ 3889941 h 3998720"/>
                <a:gd name="connsiteX10" fmla="*/ 0 w 4215637"/>
                <a:gd name="connsiteY10" fmla="*/ 3895722 h 3998720"/>
                <a:gd name="connsiteX11" fmla="*/ 313277 w 4215637"/>
                <a:gd name="connsiteY11" fmla="*/ 3998720 h 3998720"/>
                <a:gd name="connsiteX12" fmla="*/ 4215637 w 4215637"/>
                <a:gd name="connsiteY12" fmla="*/ 88223 h 3998720"/>
                <a:gd name="connsiteX13" fmla="*/ 3882660 w 4215637"/>
                <a:gd name="connsiteY13" fmla="*/ 0 h 3998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215637" h="3998720">
                  <a:moveTo>
                    <a:pt x="3882660" y="0"/>
                  </a:moveTo>
                  <a:lnTo>
                    <a:pt x="2966385" y="918203"/>
                  </a:lnTo>
                  <a:lnTo>
                    <a:pt x="2394864" y="1490794"/>
                  </a:lnTo>
                  <a:lnTo>
                    <a:pt x="2032979" y="1853536"/>
                  </a:lnTo>
                  <a:lnTo>
                    <a:pt x="1715420" y="2171737"/>
                  </a:lnTo>
                  <a:lnTo>
                    <a:pt x="1353535" y="2534479"/>
                  </a:lnTo>
                  <a:lnTo>
                    <a:pt x="1016704" y="2872167"/>
                  </a:lnTo>
                  <a:lnTo>
                    <a:pt x="654819" y="3234694"/>
                  </a:lnTo>
                  <a:lnTo>
                    <a:pt x="362741" y="3527414"/>
                  </a:lnTo>
                  <a:lnTo>
                    <a:pt x="856" y="3889941"/>
                  </a:lnTo>
                  <a:lnTo>
                    <a:pt x="0" y="3895722"/>
                  </a:lnTo>
                  <a:lnTo>
                    <a:pt x="313277" y="3998720"/>
                  </a:lnTo>
                  <a:lnTo>
                    <a:pt x="4215637" y="88223"/>
                  </a:lnTo>
                  <a:lnTo>
                    <a:pt x="3882660" y="0"/>
                  </a:lnTo>
                  <a:close/>
                </a:path>
              </a:pathLst>
            </a:custGeom>
            <a:solidFill>
              <a:srgbClr val="41BEAB"/>
            </a:solidFill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5D669D8F-4D43-27BF-06BB-1D4EF30DB405}"/>
                </a:ext>
              </a:extLst>
            </p:cNvPr>
            <p:cNvSpPr/>
            <p:nvPr/>
          </p:nvSpPr>
          <p:spPr>
            <a:xfrm rot="3859409" flipH="1">
              <a:off x="8506431" y="3614830"/>
              <a:ext cx="3075780" cy="2905371"/>
            </a:xfrm>
            <a:custGeom>
              <a:avLst/>
              <a:gdLst>
                <a:gd name="connsiteX0" fmla="*/ 3897650 w 4228270"/>
                <a:gd name="connsiteY0" fmla="*/ 0 h 3994009"/>
                <a:gd name="connsiteX1" fmla="*/ 0 w 4228270"/>
                <a:gd name="connsiteY1" fmla="*/ 3905787 h 3994009"/>
                <a:gd name="connsiteX2" fmla="*/ 332763 w 4228270"/>
                <a:gd name="connsiteY2" fmla="*/ 3994010 h 3994009"/>
                <a:gd name="connsiteX3" fmla="*/ 1257603 w 4228270"/>
                <a:gd name="connsiteY3" fmla="*/ 3067456 h 3994009"/>
                <a:gd name="connsiteX4" fmla="*/ 1834049 w 4228270"/>
                <a:gd name="connsiteY4" fmla="*/ 2489511 h 3994009"/>
                <a:gd name="connsiteX5" fmla="*/ 2195934 w 4228270"/>
                <a:gd name="connsiteY5" fmla="*/ 2126984 h 3994009"/>
                <a:gd name="connsiteX6" fmla="*/ 2513708 w 4228270"/>
                <a:gd name="connsiteY6" fmla="*/ 1808568 h 3994009"/>
                <a:gd name="connsiteX7" fmla="*/ 2513921 w 4228270"/>
                <a:gd name="connsiteY7" fmla="*/ 1807283 h 3994009"/>
                <a:gd name="connsiteX8" fmla="*/ 2875592 w 4228270"/>
                <a:gd name="connsiteY8" fmla="*/ 1445612 h 3994009"/>
                <a:gd name="connsiteX9" fmla="*/ 2875592 w 4228270"/>
                <a:gd name="connsiteY9" fmla="*/ 1445826 h 3994009"/>
                <a:gd name="connsiteX10" fmla="*/ 3002788 w 4228270"/>
                <a:gd name="connsiteY10" fmla="*/ 1318417 h 3994009"/>
                <a:gd name="connsiteX11" fmla="*/ 4228271 w 4228270"/>
                <a:gd name="connsiteY11" fmla="*/ 93362 h 3994009"/>
                <a:gd name="connsiteX12" fmla="*/ 3897650 w 4228270"/>
                <a:gd name="connsiteY12" fmla="*/ 0 h 3994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228270" h="3994009">
                  <a:moveTo>
                    <a:pt x="3897650" y="0"/>
                  </a:moveTo>
                  <a:lnTo>
                    <a:pt x="0" y="3905787"/>
                  </a:lnTo>
                  <a:lnTo>
                    <a:pt x="332763" y="3994010"/>
                  </a:lnTo>
                  <a:lnTo>
                    <a:pt x="1257603" y="3067456"/>
                  </a:lnTo>
                  <a:lnTo>
                    <a:pt x="1834049" y="2489511"/>
                  </a:lnTo>
                  <a:lnTo>
                    <a:pt x="2195934" y="2126984"/>
                  </a:lnTo>
                  <a:lnTo>
                    <a:pt x="2513708" y="1808568"/>
                  </a:lnTo>
                  <a:lnTo>
                    <a:pt x="2513921" y="1807283"/>
                  </a:lnTo>
                  <a:lnTo>
                    <a:pt x="2875592" y="1445612"/>
                  </a:lnTo>
                  <a:lnTo>
                    <a:pt x="2875592" y="1445826"/>
                  </a:lnTo>
                  <a:lnTo>
                    <a:pt x="3002788" y="1318417"/>
                  </a:lnTo>
                  <a:lnTo>
                    <a:pt x="4228271" y="93362"/>
                  </a:lnTo>
                  <a:lnTo>
                    <a:pt x="3897650" y="0"/>
                  </a:lnTo>
                  <a:close/>
                </a:path>
              </a:pathLst>
            </a:custGeom>
            <a:solidFill>
              <a:srgbClr val="41BEAB"/>
            </a:solidFill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21E42806-0B30-5555-D148-B4D934C19A30}"/>
              </a:ext>
            </a:extLst>
          </p:cNvPr>
          <p:cNvGrpSpPr/>
          <p:nvPr/>
        </p:nvGrpSpPr>
        <p:grpSpPr>
          <a:xfrm rot="305727">
            <a:off x="7224061" y="3862757"/>
            <a:ext cx="3711311" cy="1825772"/>
            <a:chOff x="7271511" y="3846458"/>
            <a:chExt cx="3711311" cy="1825772"/>
          </a:xfrm>
          <a:solidFill>
            <a:srgbClr val="00968F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BDF14118-DD4A-6498-AA4E-B062F1B77E9E}"/>
                </a:ext>
              </a:extLst>
            </p:cNvPr>
            <p:cNvSpPr/>
            <p:nvPr/>
          </p:nvSpPr>
          <p:spPr>
            <a:xfrm rot="3859409" flipH="1">
              <a:off x="7571879" y="5175216"/>
              <a:ext cx="13707" cy="87541"/>
            </a:xfrm>
            <a:custGeom>
              <a:avLst/>
              <a:gdLst>
                <a:gd name="connsiteX0" fmla="*/ 18844 w 18843"/>
                <a:gd name="connsiteY0" fmla="*/ 0 h 120343"/>
                <a:gd name="connsiteX1" fmla="*/ 0 w 18843"/>
                <a:gd name="connsiteY1" fmla="*/ 113705 h 120343"/>
                <a:gd name="connsiteX2" fmla="*/ 6638 w 18843"/>
                <a:gd name="connsiteY2" fmla="*/ 120343 h 120343"/>
                <a:gd name="connsiteX3" fmla="*/ 7280 w 18843"/>
                <a:gd name="connsiteY3" fmla="*/ 113705 h 120343"/>
                <a:gd name="connsiteX4" fmla="*/ 18844 w 18843"/>
                <a:gd name="connsiteY4" fmla="*/ 0 h 120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843" h="120343">
                  <a:moveTo>
                    <a:pt x="18844" y="0"/>
                  </a:moveTo>
                  <a:lnTo>
                    <a:pt x="0" y="113705"/>
                  </a:lnTo>
                  <a:lnTo>
                    <a:pt x="6638" y="120343"/>
                  </a:lnTo>
                  <a:lnTo>
                    <a:pt x="7280" y="113705"/>
                  </a:lnTo>
                  <a:lnTo>
                    <a:pt x="18844" y="0"/>
                  </a:lnTo>
                  <a:close/>
                </a:path>
              </a:pathLst>
            </a:custGeom>
            <a:grpFill/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A2B21F05-B04F-BDCE-202E-BD24B99C9F49}"/>
                </a:ext>
              </a:extLst>
            </p:cNvPr>
            <p:cNvSpPr/>
            <p:nvPr/>
          </p:nvSpPr>
          <p:spPr>
            <a:xfrm rot="3859409" flipH="1">
              <a:off x="9106108" y="4056836"/>
              <a:ext cx="522443" cy="2022793"/>
            </a:xfrm>
            <a:custGeom>
              <a:avLst/>
              <a:gdLst>
                <a:gd name="connsiteX0" fmla="*/ 718202 w 718202"/>
                <a:gd name="connsiteY0" fmla="*/ 0 h 2780731"/>
                <a:gd name="connsiteX1" fmla="*/ 356318 w 718202"/>
                <a:gd name="connsiteY1" fmla="*/ 362741 h 2780731"/>
                <a:gd name="connsiteX2" fmla="*/ 0 w 718202"/>
                <a:gd name="connsiteY2" fmla="*/ 2521417 h 2780731"/>
                <a:gd name="connsiteX3" fmla="*/ 259315 w 718202"/>
                <a:gd name="connsiteY3" fmla="*/ 2780732 h 2780731"/>
                <a:gd name="connsiteX4" fmla="*/ 718202 w 718202"/>
                <a:gd name="connsiteY4" fmla="*/ 0 h 2780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18202" h="2780731">
                  <a:moveTo>
                    <a:pt x="718202" y="0"/>
                  </a:moveTo>
                  <a:lnTo>
                    <a:pt x="356318" y="362741"/>
                  </a:lnTo>
                  <a:lnTo>
                    <a:pt x="0" y="2521417"/>
                  </a:lnTo>
                  <a:lnTo>
                    <a:pt x="259315" y="2780732"/>
                  </a:lnTo>
                  <a:lnTo>
                    <a:pt x="718202" y="0"/>
                  </a:lnTo>
                  <a:close/>
                </a:path>
              </a:pathLst>
            </a:custGeom>
            <a:grpFill/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C7E138A-DECF-1B1A-1AD3-858917A99D51}"/>
                </a:ext>
              </a:extLst>
            </p:cNvPr>
            <p:cNvSpPr/>
            <p:nvPr/>
          </p:nvSpPr>
          <p:spPr>
            <a:xfrm rot="3859409" flipH="1">
              <a:off x="9972243" y="4438323"/>
              <a:ext cx="263246" cy="264025"/>
            </a:xfrm>
            <a:custGeom>
              <a:avLst/>
              <a:gdLst>
                <a:gd name="connsiteX0" fmla="*/ 214 w 361884"/>
                <a:gd name="connsiteY0" fmla="*/ 361671 h 362955"/>
                <a:gd name="connsiteX1" fmla="*/ 0 w 361884"/>
                <a:gd name="connsiteY1" fmla="*/ 362956 h 362955"/>
                <a:gd name="connsiteX2" fmla="*/ 361885 w 361884"/>
                <a:gd name="connsiteY2" fmla="*/ 214 h 362955"/>
                <a:gd name="connsiteX3" fmla="*/ 361885 w 361884"/>
                <a:gd name="connsiteY3" fmla="*/ 0 h 362955"/>
                <a:gd name="connsiteX4" fmla="*/ 214 w 361884"/>
                <a:gd name="connsiteY4" fmla="*/ 361671 h 362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884" h="362955">
                  <a:moveTo>
                    <a:pt x="214" y="361671"/>
                  </a:moveTo>
                  <a:lnTo>
                    <a:pt x="0" y="362956"/>
                  </a:lnTo>
                  <a:lnTo>
                    <a:pt x="361885" y="214"/>
                  </a:lnTo>
                  <a:lnTo>
                    <a:pt x="361885" y="0"/>
                  </a:lnTo>
                  <a:lnTo>
                    <a:pt x="214" y="361671"/>
                  </a:lnTo>
                  <a:close/>
                </a:path>
              </a:pathLst>
            </a:custGeom>
            <a:grpFill/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E0753360-0C49-90D3-9CC3-627A508EBEA2}"/>
                </a:ext>
              </a:extLst>
            </p:cNvPr>
            <p:cNvSpPr/>
            <p:nvPr/>
          </p:nvSpPr>
          <p:spPr>
            <a:xfrm rot="3859409" flipH="1">
              <a:off x="9296432" y="4894640"/>
              <a:ext cx="382097" cy="1173083"/>
            </a:xfrm>
            <a:custGeom>
              <a:avLst/>
              <a:gdLst>
                <a:gd name="connsiteX0" fmla="*/ 163383 w 525268"/>
                <a:gd name="connsiteY0" fmla="*/ 362527 h 1612635"/>
                <a:gd name="connsiteX1" fmla="*/ 0 w 525268"/>
                <a:gd name="connsiteY1" fmla="*/ 1353535 h 1612635"/>
                <a:gd name="connsiteX2" fmla="*/ 259100 w 525268"/>
                <a:gd name="connsiteY2" fmla="*/ 1612636 h 1612635"/>
                <a:gd name="connsiteX3" fmla="*/ 525268 w 525268"/>
                <a:gd name="connsiteY3" fmla="*/ 0 h 1612635"/>
                <a:gd name="connsiteX4" fmla="*/ 163383 w 525268"/>
                <a:gd name="connsiteY4" fmla="*/ 362527 h 1612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5268" h="1612635">
                  <a:moveTo>
                    <a:pt x="163383" y="362527"/>
                  </a:moveTo>
                  <a:lnTo>
                    <a:pt x="0" y="1353535"/>
                  </a:lnTo>
                  <a:lnTo>
                    <a:pt x="259100" y="1612636"/>
                  </a:lnTo>
                  <a:lnTo>
                    <a:pt x="525268" y="0"/>
                  </a:lnTo>
                  <a:lnTo>
                    <a:pt x="163383" y="362527"/>
                  </a:lnTo>
                  <a:close/>
                </a:path>
              </a:pathLst>
            </a:custGeom>
            <a:grpFill/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DBE9E4C7-2B38-11E8-71E5-82CB7F137995}"/>
                </a:ext>
              </a:extLst>
            </p:cNvPr>
            <p:cNvSpPr/>
            <p:nvPr/>
          </p:nvSpPr>
          <p:spPr>
            <a:xfrm rot="3859409" flipH="1">
              <a:off x="8910164" y="3196357"/>
              <a:ext cx="666372" cy="2895090"/>
            </a:xfrm>
            <a:custGeom>
              <a:avLst/>
              <a:gdLst>
                <a:gd name="connsiteX0" fmla="*/ 916061 w 916061"/>
                <a:gd name="connsiteY0" fmla="*/ 0 h 3979876"/>
                <a:gd name="connsiteX1" fmla="*/ 554391 w 916061"/>
                <a:gd name="connsiteY1" fmla="*/ 361671 h 3979876"/>
                <a:gd name="connsiteX2" fmla="*/ 0 w 916061"/>
                <a:gd name="connsiteY2" fmla="*/ 3720776 h 3979876"/>
                <a:gd name="connsiteX3" fmla="*/ 259315 w 916061"/>
                <a:gd name="connsiteY3" fmla="*/ 3979877 h 3979876"/>
                <a:gd name="connsiteX4" fmla="*/ 916061 w 916061"/>
                <a:gd name="connsiteY4" fmla="*/ 0 h 397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6061" h="3979876">
                  <a:moveTo>
                    <a:pt x="916061" y="0"/>
                  </a:moveTo>
                  <a:lnTo>
                    <a:pt x="554391" y="361671"/>
                  </a:lnTo>
                  <a:lnTo>
                    <a:pt x="0" y="3720776"/>
                  </a:lnTo>
                  <a:lnTo>
                    <a:pt x="259315" y="3979877"/>
                  </a:lnTo>
                  <a:lnTo>
                    <a:pt x="916061" y="0"/>
                  </a:lnTo>
                  <a:close/>
                </a:path>
              </a:pathLst>
            </a:custGeom>
            <a:grpFill/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E6520109-B7D9-7FFE-0410-16B7BFCAF1B9}"/>
                </a:ext>
              </a:extLst>
            </p:cNvPr>
            <p:cNvSpPr/>
            <p:nvPr/>
          </p:nvSpPr>
          <p:spPr>
            <a:xfrm rot="3859409" flipH="1">
              <a:off x="8726689" y="2391280"/>
              <a:ext cx="800955" cy="3711311"/>
            </a:xfrm>
            <a:custGeom>
              <a:avLst/>
              <a:gdLst>
                <a:gd name="connsiteX0" fmla="*/ 739401 w 1101072"/>
                <a:gd name="connsiteY0" fmla="*/ 361671 h 5101933"/>
                <a:gd name="connsiteX1" fmla="*/ 0 w 1101072"/>
                <a:gd name="connsiteY1" fmla="*/ 4842619 h 5101933"/>
                <a:gd name="connsiteX2" fmla="*/ 259101 w 1101072"/>
                <a:gd name="connsiteY2" fmla="*/ 5101934 h 5101933"/>
                <a:gd name="connsiteX3" fmla="*/ 277945 w 1101072"/>
                <a:gd name="connsiteY3" fmla="*/ 4988229 h 5101933"/>
                <a:gd name="connsiteX4" fmla="*/ 336832 w 1101072"/>
                <a:gd name="connsiteY4" fmla="*/ 4630842 h 5101933"/>
                <a:gd name="connsiteX5" fmla="*/ 403855 w 1101072"/>
                <a:gd name="connsiteY5" fmla="*/ 4224845 h 5101933"/>
                <a:gd name="connsiteX6" fmla="*/ 486082 w 1101072"/>
                <a:gd name="connsiteY6" fmla="*/ 3726129 h 5101933"/>
                <a:gd name="connsiteX7" fmla="*/ 563384 w 1101072"/>
                <a:gd name="connsiteY7" fmla="*/ 3257820 h 5101933"/>
                <a:gd name="connsiteX8" fmla="*/ 645825 w 1101072"/>
                <a:gd name="connsiteY8" fmla="*/ 2759104 h 5101933"/>
                <a:gd name="connsiteX9" fmla="*/ 718630 w 1101072"/>
                <a:gd name="connsiteY9" fmla="*/ 2317562 h 5101933"/>
                <a:gd name="connsiteX10" fmla="*/ 800857 w 1101072"/>
                <a:gd name="connsiteY10" fmla="*/ 1818632 h 5101933"/>
                <a:gd name="connsiteX11" fmla="*/ 858245 w 1101072"/>
                <a:gd name="connsiteY11" fmla="*/ 1471094 h 5101933"/>
                <a:gd name="connsiteX12" fmla="*/ 1101072 w 1101072"/>
                <a:gd name="connsiteY12" fmla="*/ 0 h 5101933"/>
                <a:gd name="connsiteX13" fmla="*/ 739401 w 1101072"/>
                <a:gd name="connsiteY13" fmla="*/ 361671 h 5101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01072" h="5101933">
                  <a:moveTo>
                    <a:pt x="739401" y="361671"/>
                  </a:moveTo>
                  <a:lnTo>
                    <a:pt x="0" y="4842619"/>
                  </a:lnTo>
                  <a:lnTo>
                    <a:pt x="259101" y="5101934"/>
                  </a:lnTo>
                  <a:lnTo>
                    <a:pt x="277945" y="4988229"/>
                  </a:lnTo>
                  <a:lnTo>
                    <a:pt x="336832" y="4630842"/>
                  </a:lnTo>
                  <a:lnTo>
                    <a:pt x="403855" y="4224845"/>
                  </a:lnTo>
                  <a:lnTo>
                    <a:pt x="486082" y="3726129"/>
                  </a:lnTo>
                  <a:lnTo>
                    <a:pt x="563384" y="3257820"/>
                  </a:lnTo>
                  <a:lnTo>
                    <a:pt x="645825" y="2759104"/>
                  </a:lnTo>
                  <a:lnTo>
                    <a:pt x="718630" y="2317562"/>
                  </a:lnTo>
                  <a:lnTo>
                    <a:pt x="800857" y="1818632"/>
                  </a:lnTo>
                  <a:lnTo>
                    <a:pt x="858245" y="1471094"/>
                  </a:lnTo>
                  <a:lnTo>
                    <a:pt x="1101072" y="0"/>
                  </a:lnTo>
                  <a:lnTo>
                    <a:pt x="739401" y="361671"/>
                  </a:lnTo>
                  <a:close/>
                </a:path>
              </a:pathLst>
            </a:custGeom>
            <a:grpFill/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5" name="Parallelogram 4">
            <a:extLst>
              <a:ext uri="{FF2B5EF4-FFF2-40B4-BE49-F238E27FC236}">
                <a16:creationId xmlns:a16="http://schemas.microsoft.com/office/drawing/2014/main" id="{9D974165-4C5C-66D6-B4DF-A42CE2D1F9BE}"/>
              </a:ext>
            </a:extLst>
          </p:cNvPr>
          <p:cNvSpPr/>
          <p:nvPr/>
        </p:nvSpPr>
        <p:spPr>
          <a:xfrm>
            <a:off x="-304800" y="279400"/>
            <a:ext cx="5694680" cy="563880"/>
          </a:xfrm>
          <a:prstGeom prst="parallelogram">
            <a:avLst>
              <a:gd name="adj" fmla="val 43213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05A0F6-28F0-6CCD-5D83-44D5332EC6F2}"/>
              </a:ext>
            </a:extLst>
          </p:cNvPr>
          <p:cNvSpPr txBox="1"/>
          <p:nvPr/>
        </p:nvSpPr>
        <p:spPr>
          <a:xfrm>
            <a:off x="515112" y="386203"/>
            <a:ext cx="5804407" cy="45707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en-GB">
                <a:latin typeface="+mj-lt"/>
              </a:rPr>
              <a:t>THREE HEADLINE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2FBF0-2143-4B11-FA7E-BEF3DDA80D08}"/>
              </a:ext>
            </a:extLst>
          </p:cNvPr>
          <p:cNvSpPr txBox="1">
            <a:spLocks/>
          </p:cNvSpPr>
          <p:nvPr/>
        </p:nvSpPr>
        <p:spPr>
          <a:xfrm>
            <a:off x="1659941" y="1356327"/>
            <a:ext cx="1916441" cy="28959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>
                <a:solidFill>
                  <a:schemeClr val="bg1"/>
                </a:solidFill>
              </a:rPr>
              <a:t>From expansion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4C80213-9F7D-8933-6608-4106B6A1201C}"/>
              </a:ext>
            </a:extLst>
          </p:cNvPr>
          <p:cNvSpPr txBox="1">
            <a:spLocks/>
          </p:cNvSpPr>
          <p:nvPr/>
        </p:nvSpPr>
        <p:spPr>
          <a:xfrm>
            <a:off x="1659942" y="3197387"/>
            <a:ext cx="1916440" cy="33472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defRPr>
            </a:lvl1pPr>
            <a:lvl2pPr marL="68573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2886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040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195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  <a:lvl6pPr marL="2514349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0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658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81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/>
              <a:t>From monopoly</a:t>
            </a:r>
          </a:p>
        </p:txBody>
      </p:sp>
      <p:sp>
        <p:nvSpPr>
          <p:cNvPr id="53" name="Parallelogram 52">
            <a:extLst>
              <a:ext uri="{FF2B5EF4-FFF2-40B4-BE49-F238E27FC236}">
                <a16:creationId xmlns:a16="http://schemas.microsoft.com/office/drawing/2014/main" id="{53A5E101-C1E7-CE60-6BD2-D8012E89DA55}"/>
              </a:ext>
            </a:extLst>
          </p:cNvPr>
          <p:cNvSpPr/>
          <p:nvPr/>
        </p:nvSpPr>
        <p:spPr>
          <a:xfrm flipH="1">
            <a:off x="407988" y="5165516"/>
            <a:ext cx="953804" cy="652480"/>
          </a:xfrm>
          <a:prstGeom prst="parallelogram">
            <a:avLst>
              <a:gd name="adj" fmla="val 35630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8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2" name="Parallelogram 51">
            <a:extLst>
              <a:ext uri="{FF2B5EF4-FFF2-40B4-BE49-F238E27FC236}">
                <a16:creationId xmlns:a16="http://schemas.microsoft.com/office/drawing/2014/main" id="{386CEAC5-5F63-9CFE-B86E-D2808EC78DC8}"/>
              </a:ext>
            </a:extLst>
          </p:cNvPr>
          <p:cNvSpPr/>
          <p:nvPr/>
        </p:nvSpPr>
        <p:spPr>
          <a:xfrm flipH="1">
            <a:off x="407988" y="3349522"/>
            <a:ext cx="953804" cy="652480"/>
          </a:xfrm>
          <a:prstGeom prst="parallelogram">
            <a:avLst>
              <a:gd name="adj" fmla="val 36756"/>
            </a:avLst>
          </a:prstGeom>
          <a:solidFill>
            <a:schemeClr val="accent5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8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1" name="Parallelogram 50">
            <a:extLst>
              <a:ext uri="{FF2B5EF4-FFF2-40B4-BE49-F238E27FC236}">
                <a16:creationId xmlns:a16="http://schemas.microsoft.com/office/drawing/2014/main" id="{8BF5BE36-2582-068E-0E71-FC673A5B6C88}"/>
              </a:ext>
            </a:extLst>
          </p:cNvPr>
          <p:cNvSpPr/>
          <p:nvPr/>
        </p:nvSpPr>
        <p:spPr>
          <a:xfrm flipH="1">
            <a:off x="407988" y="1498748"/>
            <a:ext cx="953804" cy="652480"/>
          </a:xfrm>
          <a:prstGeom prst="parallelogram">
            <a:avLst>
              <a:gd name="adj" fmla="val 35630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8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7" name="Parallelogram 96">
            <a:extLst>
              <a:ext uri="{FF2B5EF4-FFF2-40B4-BE49-F238E27FC236}">
                <a16:creationId xmlns:a16="http://schemas.microsoft.com/office/drawing/2014/main" id="{B33F5DFC-36F6-3AAD-7306-E667816F96FB}"/>
              </a:ext>
            </a:extLst>
          </p:cNvPr>
          <p:cNvSpPr/>
          <p:nvPr/>
        </p:nvSpPr>
        <p:spPr>
          <a:xfrm>
            <a:off x="361690" y="5165516"/>
            <a:ext cx="1281916" cy="652480"/>
          </a:xfrm>
          <a:prstGeom prst="parallelogram">
            <a:avLst>
              <a:gd name="adj" fmla="val 35630"/>
            </a:avLst>
          </a:prstGeom>
          <a:noFill/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4000">
                <a:solidFill>
                  <a:schemeClr val="bg1"/>
                </a:solidFill>
                <a:latin typeface="+mj-lt"/>
              </a:rPr>
              <a:t>03</a:t>
            </a:r>
          </a:p>
        </p:txBody>
      </p:sp>
      <p:sp>
        <p:nvSpPr>
          <p:cNvPr id="98" name="Parallelogram 97">
            <a:extLst>
              <a:ext uri="{FF2B5EF4-FFF2-40B4-BE49-F238E27FC236}">
                <a16:creationId xmlns:a16="http://schemas.microsoft.com/office/drawing/2014/main" id="{7AA9337B-08DD-DC30-48DB-F2CEE51003A7}"/>
              </a:ext>
            </a:extLst>
          </p:cNvPr>
          <p:cNvSpPr/>
          <p:nvPr/>
        </p:nvSpPr>
        <p:spPr>
          <a:xfrm>
            <a:off x="361690" y="3349522"/>
            <a:ext cx="1281916" cy="652480"/>
          </a:xfrm>
          <a:prstGeom prst="parallelogram">
            <a:avLst>
              <a:gd name="adj" fmla="val 36756"/>
            </a:avLst>
          </a:prstGeom>
          <a:noFill/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4000">
                <a:solidFill>
                  <a:schemeClr val="bg1"/>
                </a:solidFill>
                <a:latin typeface="+mj-lt"/>
              </a:rPr>
              <a:t>02</a:t>
            </a:r>
          </a:p>
        </p:txBody>
      </p:sp>
      <p:sp>
        <p:nvSpPr>
          <p:cNvPr id="99" name="Parallelogram 98">
            <a:extLst>
              <a:ext uri="{FF2B5EF4-FFF2-40B4-BE49-F238E27FC236}">
                <a16:creationId xmlns:a16="http://schemas.microsoft.com/office/drawing/2014/main" id="{5B127FF2-32CB-06FC-F600-149EF4136A6D}"/>
              </a:ext>
            </a:extLst>
          </p:cNvPr>
          <p:cNvSpPr/>
          <p:nvPr/>
        </p:nvSpPr>
        <p:spPr>
          <a:xfrm>
            <a:off x="361690" y="1498748"/>
            <a:ext cx="1281916" cy="652480"/>
          </a:xfrm>
          <a:prstGeom prst="parallelogram">
            <a:avLst>
              <a:gd name="adj" fmla="val 35630"/>
            </a:avLst>
          </a:prstGeom>
          <a:noFill/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4000">
                <a:solidFill>
                  <a:schemeClr val="bg1"/>
                </a:solidFill>
                <a:latin typeface="+mj-lt"/>
              </a:rPr>
              <a:t>01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6EDC644-61CE-511E-541E-7B269BD74B9C}"/>
              </a:ext>
            </a:extLst>
          </p:cNvPr>
          <p:cNvSpPr txBox="1">
            <a:spLocks/>
          </p:cNvSpPr>
          <p:nvPr/>
        </p:nvSpPr>
        <p:spPr>
          <a:xfrm>
            <a:off x="1659941" y="1769685"/>
            <a:ext cx="4058107" cy="81181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>
                <a:solidFill>
                  <a:schemeClr val="bg1"/>
                </a:solidFill>
                <a:latin typeface="+mn-lt"/>
              </a:rPr>
              <a:t>After a long period of ever-increasing funding, the humanitarian system is now excluding more people from assistance</a:t>
            </a:r>
            <a:endParaRPr lang="en-GB" sz="14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E5A8E5A-0DF9-6634-8D7B-A5541C35336C}"/>
              </a:ext>
            </a:extLst>
          </p:cNvPr>
          <p:cNvSpPr txBox="1">
            <a:spLocks/>
          </p:cNvSpPr>
          <p:nvPr/>
        </p:nvSpPr>
        <p:spPr>
          <a:xfrm>
            <a:off x="1659942" y="3658401"/>
            <a:ext cx="4572344" cy="64542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>
                <a:solidFill>
                  <a:schemeClr val="bg1"/>
                </a:solidFill>
                <a:latin typeface="+mn-lt"/>
              </a:rPr>
              <a:t>The dependence on just a few donors has reduced, by default, leaving a fragmented donor landscape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B9B44FD-9894-27BB-A393-A0A7002E92FE}"/>
              </a:ext>
            </a:extLst>
          </p:cNvPr>
          <p:cNvSpPr txBox="1">
            <a:spLocks/>
          </p:cNvSpPr>
          <p:nvPr/>
        </p:nvSpPr>
        <p:spPr>
          <a:xfrm>
            <a:off x="1659941" y="5032591"/>
            <a:ext cx="1916441" cy="25545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solidFill>
                  <a:schemeClr val="bg1"/>
                </a:solidFill>
              </a:rPr>
              <a:t>From paralysis</a:t>
            </a:r>
            <a:endParaRPr lang="en-US" sz="16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D68A910-A290-26D1-1688-14F3D8A34D12}"/>
              </a:ext>
            </a:extLst>
          </p:cNvPr>
          <p:cNvSpPr txBox="1">
            <a:spLocks/>
          </p:cNvSpPr>
          <p:nvPr/>
        </p:nvSpPr>
        <p:spPr>
          <a:xfrm>
            <a:off x="4218540" y="1356327"/>
            <a:ext cx="2580262" cy="28959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>
                <a:solidFill>
                  <a:schemeClr val="bg1"/>
                </a:solidFill>
              </a:rPr>
              <a:t>to exclusion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DB4005-D225-91D5-B36D-8975035AEECC}"/>
              </a:ext>
            </a:extLst>
          </p:cNvPr>
          <p:cNvGrpSpPr/>
          <p:nvPr/>
        </p:nvGrpSpPr>
        <p:grpSpPr>
          <a:xfrm>
            <a:off x="3551890" y="1282025"/>
            <a:ext cx="623008" cy="426188"/>
            <a:chOff x="6079754" y="1234364"/>
            <a:chExt cx="953804" cy="652480"/>
          </a:xfrm>
        </p:grpSpPr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4D9469FC-7387-B770-D77F-18D4C268D0E8}"/>
                </a:ext>
              </a:extLst>
            </p:cNvPr>
            <p:cNvSpPr/>
            <p:nvPr/>
          </p:nvSpPr>
          <p:spPr>
            <a:xfrm flipH="1">
              <a:off x="6079754" y="1234364"/>
              <a:ext cx="953804" cy="652480"/>
            </a:xfrm>
            <a:prstGeom prst="parallelogram">
              <a:avLst>
                <a:gd name="adj" fmla="val 35630"/>
              </a:avLst>
            </a:pr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800">
                <a:solidFill>
                  <a:schemeClr val="bg1"/>
                </a:solidFill>
                <a:latin typeface="+mj-lt"/>
              </a:endParaRPr>
            </a:p>
          </p:txBody>
        </p:sp>
        <p:grpSp>
          <p:nvGrpSpPr>
            <p:cNvPr id="16" name="Graphic 14">
              <a:extLst>
                <a:ext uri="{FF2B5EF4-FFF2-40B4-BE49-F238E27FC236}">
                  <a16:creationId xmlns:a16="http://schemas.microsoft.com/office/drawing/2014/main" id="{7A0051CF-175B-4E5F-B4F9-FFD468A00FE7}"/>
                </a:ext>
              </a:extLst>
            </p:cNvPr>
            <p:cNvGrpSpPr/>
            <p:nvPr/>
          </p:nvGrpSpPr>
          <p:grpSpPr>
            <a:xfrm>
              <a:off x="6295457" y="1365057"/>
              <a:ext cx="522399" cy="391094"/>
              <a:chOff x="6866910" y="1770812"/>
              <a:chExt cx="522399" cy="391094"/>
            </a:xfrm>
            <a:solidFill>
              <a:srgbClr val="000000"/>
            </a:solidFill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24EF43FA-66D0-9C00-D494-57B0A5DF2991}"/>
                  </a:ext>
                </a:extLst>
              </p:cNvPr>
              <p:cNvSpPr/>
              <p:nvPr/>
            </p:nvSpPr>
            <p:spPr>
              <a:xfrm>
                <a:off x="6866910" y="1937164"/>
                <a:ext cx="452355" cy="58360"/>
              </a:xfrm>
              <a:custGeom>
                <a:avLst/>
                <a:gdLst>
                  <a:gd name="csX0" fmla="*/ 0 w 452355"/>
                  <a:gd name="csY0" fmla="*/ 0 h 58360"/>
                  <a:gd name="csX1" fmla="*/ 452356 w 452355"/>
                  <a:gd name="csY1" fmla="*/ 0 h 58360"/>
                  <a:gd name="csX2" fmla="*/ 452356 w 452355"/>
                  <a:gd name="csY2" fmla="*/ 58360 h 58360"/>
                  <a:gd name="csX3" fmla="*/ 0 w 452355"/>
                  <a:gd name="csY3" fmla="*/ 58360 h 583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452355" h="58360">
                    <a:moveTo>
                      <a:pt x="0" y="0"/>
                    </a:moveTo>
                    <a:lnTo>
                      <a:pt x="452356" y="0"/>
                    </a:lnTo>
                    <a:lnTo>
                      <a:pt x="452356" y="58360"/>
                    </a:lnTo>
                    <a:lnTo>
                      <a:pt x="0" y="58360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69982881-6C10-E965-CE69-F2B7C65116B3}"/>
                  </a:ext>
                </a:extLst>
              </p:cNvPr>
              <p:cNvSpPr/>
              <p:nvPr/>
            </p:nvSpPr>
            <p:spPr>
              <a:xfrm>
                <a:off x="7152913" y="1770812"/>
                <a:ext cx="236396" cy="391094"/>
              </a:xfrm>
              <a:custGeom>
                <a:avLst/>
                <a:gdLst>
                  <a:gd name="csX0" fmla="*/ 40877 w 236396"/>
                  <a:gd name="csY0" fmla="*/ 391094 h 391094"/>
                  <a:gd name="csX1" fmla="*/ 0 w 236396"/>
                  <a:gd name="csY1" fmla="*/ 350217 h 391094"/>
                  <a:gd name="csX2" fmla="*/ 154698 w 236396"/>
                  <a:gd name="csY2" fmla="*/ 195547 h 391094"/>
                  <a:gd name="csX3" fmla="*/ 0 w 236396"/>
                  <a:gd name="csY3" fmla="*/ 40877 h 391094"/>
                  <a:gd name="csX4" fmla="*/ 40877 w 236396"/>
                  <a:gd name="csY4" fmla="*/ 0 h 391094"/>
                  <a:gd name="csX5" fmla="*/ 236396 w 236396"/>
                  <a:gd name="csY5" fmla="*/ 195548 h 39109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236396" h="391094">
                    <a:moveTo>
                      <a:pt x="40877" y="391094"/>
                    </a:moveTo>
                    <a:lnTo>
                      <a:pt x="0" y="350217"/>
                    </a:lnTo>
                    <a:lnTo>
                      <a:pt x="154698" y="195547"/>
                    </a:lnTo>
                    <a:lnTo>
                      <a:pt x="0" y="40877"/>
                    </a:lnTo>
                    <a:lnTo>
                      <a:pt x="40877" y="0"/>
                    </a:lnTo>
                    <a:lnTo>
                      <a:pt x="236396" y="195548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01EBADC-16EB-A92B-C803-C04AD7D2A139}"/>
              </a:ext>
            </a:extLst>
          </p:cNvPr>
          <p:cNvSpPr txBox="1">
            <a:spLocks/>
          </p:cNvSpPr>
          <p:nvPr/>
        </p:nvSpPr>
        <p:spPr>
          <a:xfrm>
            <a:off x="4218540" y="3198436"/>
            <a:ext cx="2659533" cy="33472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defRPr>
            </a:lvl1pPr>
            <a:lvl2pPr marL="68573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2886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040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195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  <a:lvl6pPr marL="2514349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0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658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81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/>
              <a:t>to multipolarity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0986057-21AB-50C4-A50E-165BC10B6767}"/>
              </a:ext>
            </a:extLst>
          </p:cNvPr>
          <p:cNvGrpSpPr/>
          <p:nvPr/>
        </p:nvGrpSpPr>
        <p:grpSpPr>
          <a:xfrm>
            <a:off x="3551890" y="3107956"/>
            <a:ext cx="623008" cy="426188"/>
            <a:chOff x="6079754" y="1234364"/>
            <a:chExt cx="953804" cy="652480"/>
          </a:xfrm>
        </p:grpSpPr>
        <p:sp>
          <p:nvSpPr>
            <p:cNvPr id="23" name="Parallelogram 22">
              <a:extLst>
                <a:ext uri="{FF2B5EF4-FFF2-40B4-BE49-F238E27FC236}">
                  <a16:creationId xmlns:a16="http://schemas.microsoft.com/office/drawing/2014/main" id="{A0EA72E4-E254-EF40-4ADE-5A2CFF847EA1}"/>
                </a:ext>
              </a:extLst>
            </p:cNvPr>
            <p:cNvSpPr/>
            <p:nvPr/>
          </p:nvSpPr>
          <p:spPr>
            <a:xfrm flipH="1">
              <a:off x="6079754" y="1234364"/>
              <a:ext cx="953804" cy="652480"/>
            </a:xfrm>
            <a:prstGeom prst="parallelogram">
              <a:avLst>
                <a:gd name="adj" fmla="val 35630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800">
                <a:solidFill>
                  <a:schemeClr val="bg1"/>
                </a:solidFill>
                <a:latin typeface="+mj-lt"/>
              </a:endParaRPr>
            </a:p>
          </p:txBody>
        </p:sp>
        <p:grpSp>
          <p:nvGrpSpPr>
            <p:cNvPr id="24" name="Graphic 14">
              <a:extLst>
                <a:ext uri="{FF2B5EF4-FFF2-40B4-BE49-F238E27FC236}">
                  <a16:creationId xmlns:a16="http://schemas.microsoft.com/office/drawing/2014/main" id="{F0CAEB92-BF01-D7A7-E61A-9F77D66504B0}"/>
                </a:ext>
              </a:extLst>
            </p:cNvPr>
            <p:cNvGrpSpPr/>
            <p:nvPr/>
          </p:nvGrpSpPr>
          <p:grpSpPr>
            <a:xfrm>
              <a:off x="6295457" y="1365057"/>
              <a:ext cx="522399" cy="391094"/>
              <a:chOff x="6866910" y="1770812"/>
              <a:chExt cx="522399" cy="391094"/>
            </a:xfrm>
            <a:solidFill>
              <a:srgbClr val="000000"/>
            </a:solidFill>
          </p:grpSpPr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8548DFBC-CAA7-AFBC-3148-DA0C113BCDC1}"/>
                  </a:ext>
                </a:extLst>
              </p:cNvPr>
              <p:cNvSpPr/>
              <p:nvPr/>
            </p:nvSpPr>
            <p:spPr>
              <a:xfrm>
                <a:off x="6866910" y="1937164"/>
                <a:ext cx="452355" cy="58360"/>
              </a:xfrm>
              <a:custGeom>
                <a:avLst/>
                <a:gdLst>
                  <a:gd name="csX0" fmla="*/ 0 w 452355"/>
                  <a:gd name="csY0" fmla="*/ 0 h 58360"/>
                  <a:gd name="csX1" fmla="*/ 452356 w 452355"/>
                  <a:gd name="csY1" fmla="*/ 0 h 58360"/>
                  <a:gd name="csX2" fmla="*/ 452356 w 452355"/>
                  <a:gd name="csY2" fmla="*/ 58360 h 58360"/>
                  <a:gd name="csX3" fmla="*/ 0 w 452355"/>
                  <a:gd name="csY3" fmla="*/ 58360 h 583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452355" h="58360">
                    <a:moveTo>
                      <a:pt x="0" y="0"/>
                    </a:moveTo>
                    <a:lnTo>
                      <a:pt x="452356" y="0"/>
                    </a:lnTo>
                    <a:lnTo>
                      <a:pt x="452356" y="58360"/>
                    </a:lnTo>
                    <a:lnTo>
                      <a:pt x="0" y="58360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D3C54DB3-BD78-B792-3F7C-6DA0EC9695CB}"/>
                  </a:ext>
                </a:extLst>
              </p:cNvPr>
              <p:cNvSpPr/>
              <p:nvPr/>
            </p:nvSpPr>
            <p:spPr>
              <a:xfrm>
                <a:off x="7152913" y="1770812"/>
                <a:ext cx="236396" cy="391094"/>
              </a:xfrm>
              <a:custGeom>
                <a:avLst/>
                <a:gdLst>
                  <a:gd name="csX0" fmla="*/ 40877 w 236396"/>
                  <a:gd name="csY0" fmla="*/ 391094 h 391094"/>
                  <a:gd name="csX1" fmla="*/ 0 w 236396"/>
                  <a:gd name="csY1" fmla="*/ 350217 h 391094"/>
                  <a:gd name="csX2" fmla="*/ 154698 w 236396"/>
                  <a:gd name="csY2" fmla="*/ 195547 h 391094"/>
                  <a:gd name="csX3" fmla="*/ 0 w 236396"/>
                  <a:gd name="csY3" fmla="*/ 40877 h 391094"/>
                  <a:gd name="csX4" fmla="*/ 40877 w 236396"/>
                  <a:gd name="csY4" fmla="*/ 0 h 391094"/>
                  <a:gd name="csX5" fmla="*/ 236396 w 236396"/>
                  <a:gd name="csY5" fmla="*/ 195548 h 39109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236396" h="391094">
                    <a:moveTo>
                      <a:pt x="40877" y="391094"/>
                    </a:moveTo>
                    <a:lnTo>
                      <a:pt x="0" y="350217"/>
                    </a:lnTo>
                    <a:lnTo>
                      <a:pt x="154698" y="195547"/>
                    </a:lnTo>
                    <a:lnTo>
                      <a:pt x="0" y="40877"/>
                    </a:lnTo>
                    <a:lnTo>
                      <a:pt x="40877" y="0"/>
                    </a:lnTo>
                    <a:lnTo>
                      <a:pt x="236396" y="195548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F87030D3-3DF4-CF08-8E1B-550375778D45}"/>
              </a:ext>
            </a:extLst>
          </p:cNvPr>
          <p:cNvSpPr txBox="1">
            <a:spLocks/>
          </p:cNvSpPr>
          <p:nvPr/>
        </p:nvSpPr>
        <p:spPr>
          <a:xfrm>
            <a:off x="4218540" y="5032591"/>
            <a:ext cx="2645251" cy="32679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solidFill>
                  <a:schemeClr val="bg1"/>
                </a:solidFill>
              </a:rPr>
              <a:t>to paralysis</a:t>
            </a:r>
            <a:endParaRPr lang="en-US" sz="160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F7F508A-84A8-316D-E33E-D39621ED4AD0}"/>
              </a:ext>
            </a:extLst>
          </p:cNvPr>
          <p:cNvGrpSpPr/>
          <p:nvPr/>
        </p:nvGrpSpPr>
        <p:grpSpPr>
          <a:xfrm>
            <a:off x="3551890" y="4947662"/>
            <a:ext cx="623008" cy="426188"/>
            <a:chOff x="6079754" y="1234364"/>
            <a:chExt cx="953804" cy="652480"/>
          </a:xfrm>
        </p:grpSpPr>
        <p:sp>
          <p:nvSpPr>
            <p:cNvPr id="30" name="Parallelogram 29">
              <a:extLst>
                <a:ext uri="{FF2B5EF4-FFF2-40B4-BE49-F238E27FC236}">
                  <a16:creationId xmlns:a16="http://schemas.microsoft.com/office/drawing/2014/main" id="{7E82AC0F-04B2-848A-B57A-3F0BA9EA8EFF}"/>
                </a:ext>
              </a:extLst>
            </p:cNvPr>
            <p:cNvSpPr/>
            <p:nvPr/>
          </p:nvSpPr>
          <p:spPr>
            <a:xfrm flipH="1">
              <a:off x="6079754" y="1234364"/>
              <a:ext cx="953804" cy="652480"/>
            </a:xfrm>
            <a:prstGeom prst="parallelogram">
              <a:avLst>
                <a:gd name="adj" fmla="val 35630"/>
              </a:avLst>
            </a:pr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800">
                <a:solidFill>
                  <a:schemeClr val="bg1"/>
                </a:solidFill>
                <a:latin typeface="+mj-lt"/>
              </a:endParaRPr>
            </a:p>
          </p:txBody>
        </p:sp>
        <p:grpSp>
          <p:nvGrpSpPr>
            <p:cNvPr id="31" name="Graphic 14">
              <a:extLst>
                <a:ext uri="{FF2B5EF4-FFF2-40B4-BE49-F238E27FC236}">
                  <a16:creationId xmlns:a16="http://schemas.microsoft.com/office/drawing/2014/main" id="{8F22ED18-B6AB-4593-1B5C-336783A5107A}"/>
                </a:ext>
              </a:extLst>
            </p:cNvPr>
            <p:cNvGrpSpPr/>
            <p:nvPr/>
          </p:nvGrpSpPr>
          <p:grpSpPr>
            <a:xfrm>
              <a:off x="6295457" y="1365057"/>
              <a:ext cx="522399" cy="391094"/>
              <a:chOff x="6866910" y="1770812"/>
              <a:chExt cx="522399" cy="391094"/>
            </a:xfrm>
            <a:solidFill>
              <a:srgbClr val="000000"/>
            </a:solidFill>
          </p:grpSpPr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4F3266EA-F79A-B0B6-D630-8D008640E519}"/>
                  </a:ext>
                </a:extLst>
              </p:cNvPr>
              <p:cNvSpPr/>
              <p:nvPr/>
            </p:nvSpPr>
            <p:spPr>
              <a:xfrm>
                <a:off x="6866910" y="1937164"/>
                <a:ext cx="452355" cy="58360"/>
              </a:xfrm>
              <a:custGeom>
                <a:avLst/>
                <a:gdLst>
                  <a:gd name="csX0" fmla="*/ 0 w 452355"/>
                  <a:gd name="csY0" fmla="*/ 0 h 58360"/>
                  <a:gd name="csX1" fmla="*/ 452356 w 452355"/>
                  <a:gd name="csY1" fmla="*/ 0 h 58360"/>
                  <a:gd name="csX2" fmla="*/ 452356 w 452355"/>
                  <a:gd name="csY2" fmla="*/ 58360 h 58360"/>
                  <a:gd name="csX3" fmla="*/ 0 w 452355"/>
                  <a:gd name="csY3" fmla="*/ 58360 h 583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452355" h="58360">
                    <a:moveTo>
                      <a:pt x="0" y="0"/>
                    </a:moveTo>
                    <a:lnTo>
                      <a:pt x="452356" y="0"/>
                    </a:lnTo>
                    <a:lnTo>
                      <a:pt x="452356" y="58360"/>
                    </a:lnTo>
                    <a:lnTo>
                      <a:pt x="0" y="58360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849FD159-28A9-0763-01EA-5C46770A9D62}"/>
                  </a:ext>
                </a:extLst>
              </p:cNvPr>
              <p:cNvSpPr/>
              <p:nvPr/>
            </p:nvSpPr>
            <p:spPr>
              <a:xfrm>
                <a:off x="7152913" y="1770812"/>
                <a:ext cx="236396" cy="391094"/>
              </a:xfrm>
              <a:custGeom>
                <a:avLst/>
                <a:gdLst>
                  <a:gd name="csX0" fmla="*/ 40877 w 236396"/>
                  <a:gd name="csY0" fmla="*/ 391094 h 391094"/>
                  <a:gd name="csX1" fmla="*/ 0 w 236396"/>
                  <a:gd name="csY1" fmla="*/ 350217 h 391094"/>
                  <a:gd name="csX2" fmla="*/ 154698 w 236396"/>
                  <a:gd name="csY2" fmla="*/ 195547 h 391094"/>
                  <a:gd name="csX3" fmla="*/ 0 w 236396"/>
                  <a:gd name="csY3" fmla="*/ 40877 h 391094"/>
                  <a:gd name="csX4" fmla="*/ 40877 w 236396"/>
                  <a:gd name="csY4" fmla="*/ 0 h 391094"/>
                  <a:gd name="csX5" fmla="*/ 236396 w 236396"/>
                  <a:gd name="csY5" fmla="*/ 195548 h 39109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236396" h="391094">
                    <a:moveTo>
                      <a:pt x="40877" y="391094"/>
                    </a:moveTo>
                    <a:lnTo>
                      <a:pt x="0" y="350217"/>
                    </a:lnTo>
                    <a:lnTo>
                      <a:pt x="154698" y="195547"/>
                    </a:lnTo>
                    <a:lnTo>
                      <a:pt x="0" y="40877"/>
                    </a:lnTo>
                    <a:lnTo>
                      <a:pt x="40877" y="0"/>
                    </a:lnTo>
                    <a:lnTo>
                      <a:pt x="236396" y="195548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CF4457E9-A437-EDA1-60E1-4D7E2A39D063}"/>
              </a:ext>
            </a:extLst>
          </p:cNvPr>
          <p:cNvSpPr txBox="1">
            <a:spLocks/>
          </p:cNvSpPr>
          <p:nvPr/>
        </p:nvSpPr>
        <p:spPr>
          <a:xfrm>
            <a:off x="1659942" y="5489526"/>
            <a:ext cx="4572344" cy="64542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>
                <a:solidFill>
                  <a:schemeClr val="bg1"/>
                </a:solidFill>
                <a:latin typeface="+mn-lt"/>
              </a:rPr>
              <a:t>The humanitarian reform agenda struggles on, with mixed signs on the impact of the cuts</a:t>
            </a: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5DFD5E6C-CC12-5B8B-1ED6-CB3A77F9D60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2389" y="6571734"/>
            <a:ext cx="4114800" cy="358775"/>
          </a:xfrm>
        </p:spPr>
        <p:txBody>
          <a:bodyPr/>
          <a:lstStyle/>
          <a:p>
            <a:pPr defTabSz="914400"/>
            <a:r>
              <a:rPr lang="en-US"/>
              <a:t>Global Humanitarian Assistance Report 2026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2677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1.66667E-6 -3.33333E-6 L 0.02734 -3.33333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400" fill="hold"/>
                                        <p:tgtEl>
                                          <p:spTgt spid="99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42" presetClass="path" presetSubtype="0" accel="21000" decel="79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0.0125 L -1.45833E-6 -2.22222E-6 " pathEditMode="relative" rAng="0" ptsTypes="AA">
                                      <p:cBhvr>
                                        <p:cTn id="41" dur="12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54167E-6 2.77556E-17 L 0.02735 2.77556E-17 " pathEditMode="relative" rAng="0" ptsTypes="AA">
                                      <p:cBhvr>
                                        <p:cTn id="46" dur="75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5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2.91667E-6 2.77556E-17 L 0.02735 2.77556E-17 " pathEditMode="relative" rAng="0" ptsTypes="AA">
                                      <p:cBhvr>
                                        <p:cTn id="54" dur="75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2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2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4" dur="400" fill="hold"/>
                                        <p:tgtEl>
                                          <p:spTgt spid="98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42" presetClass="path" presetSubtype="0" accel="21000" decel="79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0.0125 L -1.45833E-6 -2.22222E-6 " pathEditMode="relative" rAng="0" ptsTypes="AA">
                                      <p:cBhvr>
                                        <p:cTn id="76" dur="12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54167E-6 2.77556E-17 L 0.02735 2.77556E-17 " pathEditMode="relative" rAng="0" ptsTypes="AA">
                                      <p:cBhvr>
                                        <p:cTn id="81" dur="75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5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2.91667E-6 2.77556E-17 L 0.02735 2.77556E-17 " pathEditMode="relative" rAng="0" ptsTypes="AA">
                                      <p:cBhvr>
                                        <p:cTn id="89" dur="750" spd="-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2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2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9" dur="400" fill="hold"/>
                                        <p:tgtEl>
                                          <p:spTgt spid="97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42" presetClass="path" presetSubtype="0" accel="21000" decel="79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0.0125 L -1.45833E-6 -2.22222E-6 " pathEditMode="relative" rAng="0" ptsTypes="AA">
                                      <p:cBhvr>
                                        <p:cTn id="111" dur="12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54167E-6 -4.81481E-6 L 0.02735 -4.81481E-6 " pathEditMode="relative" rAng="0" ptsTypes="AA">
                                      <p:cBhvr>
                                        <p:cTn id="116" dur="75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5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2.91667E-6 2.77556E-17 L 0.02735 2.77556E-17 " pathEditMode="relative" rAng="0" ptsTypes="AA">
                                      <p:cBhvr>
                                        <p:cTn id="124" dur="750" spd="-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0" grpId="0" animBg="1"/>
      <p:bldP spid="101" grpId="0" animBg="1"/>
      <p:bldP spid="5" grpId="0" animBg="1"/>
      <p:bldP spid="4" grpId="0"/>
      <p:bldP spid="4" grpId="1"/>
      <p:bldP spid="3" grpId="0"/>
      <p:bldP spid="3" grpId="1"/>
      <p:bldP spid="12" grpId="0"/>
      <p:bldP spid="12" grpId="1"/>
      <p:bldP spid="53" grpId="0" animBg="1"/>
      <p:bldP spid="52" grpId="0" animBg="1"/>
      <p:bldP spid="51" grpId="0" animBg="1"/>
      <p:bldP spid="97" grpId="0"/>
      <p:bldP spid="97" grpId="1"/>
      <p:bldP spid="97" grpId="2"/>
      <p:bldP spid="98" grpId="0"/>
      <p:bldP spid="98" grpId="1"/>
      <p:bldP spid="98" grpId="2"/>
      <p:bldP spid="99" grpId="0"/>
      <p:bldP spid="99" grpId="1"/>
      <p:bldP spid="99" grpId="2"/>
      <p:bldP spid="2" grpId="0"/>
      <p:bldP spid="9" grpId="0"/>
      <p:bldP spid="10" grpId="0"/>
      <p:bldP spid="10" grpId="1"/>
      <p:bldP spid="11" grpId="0"/>
      <p:bldP spid="11" grpId="1"/>
      <p:bldP spid="21" grpId="0"/>
      <p:bldP spid="21" grpId="1"/>
      <p:bldP spid="28" grpId="0"/>
      <p:bldP spid="28" grpId="1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145A2-90ED-7A16-A88C-830DB7CD3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rallelogram 4">
            <a:extLst>
              <a:ext uri="{FF2B5EF4-FFF2-40B4-BE49-F238E27FC236}">
                <a16:creationId xmlns:a16="http://schemas.microsoft.com/office/drawing/2014/main" id="{3FC10A05-7281-E420-3658-2C1C5F6F4BEB}"/>
              </a:ext>
            </a:extLst>
          </p:cNvPr>
          <p:cNvSpPr/>
          <p:nvPr/>
        </p:nvSpPr>
        <p:spPr>
          <a:xfrm>
            <a:off x="2804160" y="0"/>
            <a:ext cx="11663679" cy="6858000"/>
          </a:xfrm>
          <a:prstGeom prst="parallelogram">
            <a:avLst>
              <a:gd name="adj" fmla="val 33147"/>
            </a:avLst>
          </a:pr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24F6A0-85A9-2137-BA65-62DEAF37749A}"/>
              </a:ext>
            </a:extLst>
          </p:cNvPr>
          <p:cNvSpPr txBox="1"/>
          <p:nvPr/>
        </p:nvSpPr>
        <p:spPr>
          <a:xfrm>
            <a:off x="515113" y="386202"/>
            <a:ext cx="3824658" cy="168227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lvl="0">
              <a:defRPr/>
            </a:pPr>
            <a:r>
              <a:rPr lang="en-US">
                <a:solidFill>
                  <a:srgbClr val="1E1A34"/>
                </a:solidFill>
                <a:latin typeface="Capitana Semibold"/>
              </a:rPr>
              <a:t>THE HUMANITARIAN SECTOR CONTRACTED BY 30% IN TWO YEARS</a:t>
            </a:r>
            <a:endParaRPr lang="en-GB">
              <a:solidFill>
                <a:srgbClr val="1E1A34"/>
              </a:solidFill>
              <a:latin typeface="Capitana Semibold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6271E6-863E-4D02-1AB4-A609BF14D7C5}"/>
              </a:ext>
            </a:extLst>
          </p:cNvPr>
          <p:cNvSpPr txBox="1"/>
          <p:nvPr/>
        </p:nvSpPr>
        <p:spPr>
          <a:xfrm>
            <a:off x="515113" y="5337683"/>
            <a:ext cx="2068067" cy="66109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lvl="0">
              <a:defRPr/>
            </a:pPr>
            <a:r>
              <a:rPr lang="en-GB" sz="1200">
                <a:solidFill>
                  <a:srgbClr val="1E1A34"/>
                </a:solidFill>
                <a:latin typeface="Capitana"/>
              </a:rPr>
              <a:t>Total international humanitarian assistance, 2021–2025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6A2AC1-2117-FCBF-9571-8FBE668D3703}"/>
              </a:ext>
            </a:extLst>
          </p:cNvPr>
          <p:cNvSpPr txBox="1"/>
          <p:nvPr/>
        </p:nvSpPr>
        <p:spPr>
          <a:xfrm>
            <a:off x="515113" y="3967627"/>
            <a:ext cx="2736087" cy="77480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lvl="0">
              <a:defRPr/>
            </a:pPr>
            <a:r>
              <a:rPr lang="en-US" sz="1800">
                <a:solidFill>
                  <a:srgbClr val="1E1A34"/>
                </a:solidFill>
                <a:latin typeface="Capitana Semibold"/>
              </a:rPr>
              <a:t>Humanitarian </a:t>
            </a:r>
          </a:p>
          <a:p>
            <a:pPr lvl="0">
              <a:defRPr/>
            </a:pPr>
            <a:r>
              <a:rPr lang="en-US" sz="1800">
                <a:solidFill>
                  <a:srgbClr val="1E1A34"/>
                </a:solidFill>
                <a:latin typeface="Capitana Semibold"/>
              </a:rPr>
              <a:t>funding fell by 20% </a:t>
            </a:r>
            <a:br>
              <a:rPr lang="en-US" sz="1800">
                <a:solidFill>
                  <a:srgbClr val="1E1A34"/>
                </a:solidFill>
                <a:latin typeface="Capitana Semibold"/>
              </a:rPr>
            </a:br>
            <a:r>
              <a:rPr lang="en-US" sz="1800">
                <a:solidFill>
                  <a:srgbClr val="1E1A34"/>
                </a:solidFill>
                <a:latin typeface="Capitana Semibold"/>
              </a:rPr>
              <a:t>in 2025, driven by cuts by the US and Germany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D1E8FB5-EB21-A564-F155-129666B5FC3F}"/>
              </a:ext>
            </a:extLst>
          </p:cNvPr>
          <p:cNvSpPr txBox="1"/>
          <p:nvPr/>
        </p:nvSpPr>
        <p:spPr>
          <a:xfrm>
            <a:off x="9897512" y="430847"/>
            <a:ext cx="1898248" cy="41549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1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</a:lstStyle>
          <a:p>
            <a:pPr algn="r"/>
            <a:r>
              <a:rPr lang="en-GB" sz="1400">
                <a:solidFill>
                  <a:schemeClr val="bg1"/>
                </a:solidFill>
                <a:latin typeface="+mn-lt"/>
              </a:rPr>
              <a:t>US$ billions</a:t>
            </a:r>
          </a:p>
        </p:txBody>
      </p:sp>
      <p:sp>
        <p:nvSpPr>
          <p:cNvPr id="29" name="Parallelogram 28">
            <a:extLst>
              <a:ext uri="{FF2B5EF4-FFF2-40B4-BE49-F238E27FC236}">
                <a16:creationId xmlns:a16="http://schemas.microsoft.com/office/drawing/2014/main" id="{A16D64FA-4740-CBBD-DF41-6E7176421BF5}"/>
              </a:ext>
            </a:extLst>
          </p:cNvPr>
          <p:cNvSpPr/>
          <p:nvPr/>
        </p:nvSpPr>
        <p:spPr>
          <a:xfrm rot="16200000">
            <a:off x="-862208" y="872367"/>
            <a:ext cx="2128163" cy="403747"/>
          </a:xfrm>
          <a:prstGeom prst="parallelogram">
            <a:avLst>
              <a:gd name="adj" fmla="val 91025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AD93B5EF-9177-EFA8-A3EC-F972628855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382363"/>
              </p:ext>
            </p:extLst>
          </p:nvPr>
        </p:nvGraphicFramePr>
        <p:xfrm>
          <a:off x="4277360" y="1544320"/>
          <a:ext cx="7650480" cy="445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0" name="Group 29">
            <a:extLst>
              <a:ext uri="{FF2B5EF4-FFF2-40B4-BE49-F238E27FC236}">
                <a16:creationId xmlns:a16="http://schemas.microsoft.com/office/drawing/2014/main" id="{5C87B6E9-2F26-AE49-E990-0823491EDD9E}"/>
              </a:ext>
            </a:extLst>
          </p:cNvPr>
          <p:cNvGrpSpPr/>
          <p:nvPr/>
        </p:nvGrpSpPr>
        <p:grpSpPr>
          <a:xfrm>
            <a:off x="4744228" y="1617622"/>
            <a:ext cx="843772" cy="659338"/>
            <a:chOff x="4744228" y="2417250"/>
            <a:chExt cx="843772" cy="65933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6CB2430-5FD9-08EE-029A-F0E7BDB44CBE}"/>
                </a:ext>
              </a:extLst>
            </p:cNvPr>
            <p:cNvSpPr txBox="1"/>
            <p:nvPr/>
          </p:nvSpPr>
          <p:spPr>
            <a:xfrm>
              <a:off x="4744228" y="2417250"/>
              <a:ext cx="843772" cy="415498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>
              <a:defPPr>
                <a:defRPr lang="en-US"/>
              </a:defPPr>
              <a:lvl1pPr marR="0" lvl="0" indent="0"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2100" b="0" i="0" u="none" strike="noStrike" cap="none" spc="0" normalizeH="0" baseline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j-lt"/>
                </a:defRPr>
              </a:lvl1pPr>
            </a:lstStyle>
            <a:p>
              <a:pPr algn="ctr"/>
              <a:r>
                <a:rPr lang="en-GB" sz="1400">
                  <a:solidFill>
                    <a:schemeClr val="bg1"/>
                  </a:solidFill>
                </a:rPr>
                <a:t>41.4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BDDF783-E3FC-4991-92C7-C76EC78944FF}"/>
                </a:ext>
              </a:extLst>
            </p:cNvPr>
            <p:cNvCxnSpPr/>
            <p:nvPr/>
          </p:nvCxnSpPr>
          <p:spPr>
            <a:xfrm flipV="1">
              <a:off x="5156200" y="2656957"/>
              <a:ext cx="0" cy="419631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C22CC03-FCC9-08F4-54B3-69EFF0F268DA}"/>
              </a:ext>
            </a:extLst>
          </p:cNvPr>
          <p:cNvGrpSpPr/>
          <p:nvPr/>
        </p:nvGrpSpPr>
        <p:grpSpPr>
          <a:xfrm>
            <a:off x="6194524" y="1121795"/>
            <a:ext cx="843772" cy="667489"/>
            <a:chOff x="6194524" y="2134779"/>
            <a:chExt cx="843772" cy="667489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2C8223D-64E9-092F-DF68-DB8EAA1DC636}"/>
                </a:ext>
              </a:extLst>
            </p:cNvPr>
            <p:cNvSpPr txBox="1"/>
            <p:nvPr/>
          </p:nvSpPr>
          <p:spPr>
            <a:xfrm>
              <a:off x="6194524" y="2134779"/>
              <a:ext cx="843772" cy="415498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>
              <a:defPPr>
                <a:defRPr lang="en-US"/>
              </a:defPPr>
              <a:lvl1pPr marR="0" lvl="0" indent="0"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2100" b="0" i="0" u="none" strike="noStrike" cap="none" spc="0" normalizeH="0" baseline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j-lt"/>
                </a:defRPr>
              </a:lvl1pPr>
            </a:lstStyle>
            <a:p>
              <a:pPr algn="ctr"/>
              <a:r>
                <a:rPr lang="en-GB" sz="1400">
                  <a:solidFill>
                    <a:schemeClr val="bg1"/>
                  </a:solidFill>
                </a:rPr>
                <a:t>47.5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D4E1C7F-CE11-0BD9-F24F-5F5DE0AC7225}"/>
                </a:ext>
              </a:extLst>
            </p:cNvPr>
            <p:cNvCxnSpPr/>
            <p:nvPr/>
          </p:nvCxnSpPr>
          <p:spPr>
            <a:xfrm flipV="1">
              <a:off x="6619240" y="2382637"/>
              <a:ext cx="0" cy="419631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E3AEFAC-EE54-30CE-1D84-A162063A0556}"/>
              </a:ext>
            </a:extLst>
          </p:cNvPr>
          <p:cNvGrpSpPr/>
          <p:nvPr/>
        </p:nvGrpSpPr>
        <p:grpSpPr>
          <a:xfrm>
            <a:off x="7680714" y="1190181"/>
            <a:ext cx="843772" cy="651445"/>
            <a:chOff x="7680714" y="1652983"/>
            <a:chExt cx="843772" cy="651445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0633E3E-9005-1CFD-11BB-8EE598013318}"/>
                </a:ext>
              </a:extLst>
            </p:cNvPr>
            <p:cNvSpPr txBox="1"/>
            <p:nvPr/>
          </p:nvSpPr>
          <p:spPr>
            <a:xfrm>
              <a:off x="7680714" y="1652983"/>
              <a:ext cx="843772" cy="415498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>
              <a:defPPr>
                <a:defRPr lang="en-US"/>
              </a:defPPr>
              <a:lvl1pPr marR="0" lvl="0" indent="0"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2100" b="0" i="0" u="none" strike="noStrike" cap="none" spc="0" normalizeH="0" baseline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j-lt"/>
                </a:defRPr>
              </a:lvl1pPr>
            </a:lstStyle>
            <a:p>
              <a:pPr algn="ctr"/>
              <a:r>
                <a:rPr lang="en-GB" sz="1400">
                  <a:solidFill>
                    <a:schemeClr val="bg1"/>
                  </a:solidFill>
                </a:rPr>
                <a:t>47.4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6B2338-5AF8-4D79-DC3D-9813359F1EA6}"/>
                </a:ext>
              </a:extLst>
            </p:cNvPr>
            <p:cNvCxnSpPr/>
            <p:nvPr/>
          </p:nvCxnSpPr>
          <p:spPr>
            <a:xfrm flipV="1">
              <a:off x="8102600" y="1884797"/>
              <a:ext cx="0" cy="419631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CDDD409-AA64-0C25-CDD1-A18062EAAC4F}"/>
              </a:ext>
            </a:extLst>
          </p:cNvPr>
          <p:cNvGrpSpPr/>
          <p:nvPr/>
        </p:nvGrpSpPr>
        <p:grpSpPr>
          <a:xfrm>
            <a:off x="9143754" y="1607833"/>
            <a:ext cx="843772" cy="667546"/>
            <a:chOff x="9143754" y="1677048"/>
            <a:chExt cx="843772" cy="667546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62FA8D5-317E-30EE-6E06-A81BE128F7D4}"/>
                </a:ext>
              </a:extLst>
            </p:cNvPr>
            <p:cNvSpPr txBox="1"/>
            <p:nvPr/>
          </p:nvSpPr>
          <p:spPr>
            <a:xfrm>
              <a:off x="9143754" y="1677048"/>
              <a:ext cx="843772" cy="415498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>
              <a:defPPr>
                <a:defRPr lang="en-US"/>
              </a:defPPr>
              <a:lvl1pPr marR="0" lvl="0" indent="0"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2100" b="0" i="0" u="none" strike="noStrike" cap="none" spc="0" normalizeH="0" baseline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j-lt"/>
                </a:defRPr>
              </a:lvl1pPr>
            </a:lstStyle>
            <a:p>
              <a:pPr algn="ctr"/>
              <a:r>
                <a:rPr lang="en-GB" sz="1400">
                  <a:solidFill>
                    <a:schemeClr val="bg1"/>
                  </a:solidFill>
                </a:rPr>
                <a:t>41.5</a:t>
              </a: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BCF960E-FE0C-D435-580E-2D7C628EE663}"/>
                </a:ext>
              </a:extLst>
            </p:cNvPr>
            <p:cNvCxnSpPr/>
            <p:nvPr/>
          </p:nvCxnSpPr>
          <p:spPr>
            <a:xfrm flipV="1">
              <a:off x="9565640" y="1924963"/>
              <a:ext cx="0" cy="419631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D3CA35F-0B94-C265-B731-E547E5A1FE37}"/>
              </a:ext>
            </a:extLst>
          </p:cNvPr>
          <p:cNvGrpSpPr/>
          <p:nvPr/>
        </p:nvGrpSpPr>
        <p:grpSpPr>
          <a:xfrm>
            <a:off x="10629654" y="2225104"/>
            <a:ext cx="843772" cy="658298"/>
            <a:chOff x="10629654" y="2088738"/>
            <a:chExt cx="843772" cy="658298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1C32FB5-2CF0-543B-0326-88110CC1BED0}"/>
                </a:ext>
              </a:extLst>
            </p:cNvPr>
            <p:cNvSpPr txBox="1"/>
            <p:nvPr/>
          </p:nvSpPr>
          <p:spPr>
            <a:xfrm>
              <a:off x="10629654" y="2088738"/>
              <a:ext cx="843772" cy="415498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>
              <a:defPPr>
                <a:defRPr lang="en-US"/>
              </a:defPPr>
              <a:lvl1pPr marR="0" lvl="0" indent="0"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2100" b="0" i="0" u="none" strike="noStrike" cap="none" spc="0" normalizeH="0" baseline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j-lt"/>
                </a:defRPr>
              </a:lvl1pPr>
            </a:lstStyle>
            <a:p>
              <a:pPr algn="ctr"/>
              <a:r>
                <a:rPr lang="en-GB" sz="1400">
                  <a:solidFill>
                    <a:schemeClr val="bg1"/>
                  </a:solidFill>
                </a:rPr>
                <a:t>33.3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6F081D5-6210-611E-4514-47E3A852DDB3}"/>
                </a:ext>
              </a:extLst>
            </p:cNvPr>
            <p:cNvCxnSpPr/>
            <p:nvPr/>
          </p:nvCxnSpPr>
          <p:spPr>
            <a:xfrm flipV="1">
              <a:off x="11051540" y="2327405"/>
              <a:ext cx="0" cy="419631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5140918-93DE-3B6A-695B-8456926E7EC7}"/>
              </a:ext>
            </a:extLst>
          </p:cNvPr>
          <p:cNvGrpSpPr/>
          <p:nvPr/>
        </p:nvGrpSpPr>
        <p:grpSpPr>
          <a:xfrm>
            <a:off x="8390637" y="1870267"/>
            <a:ext cx="886968" cy="830503"/>
            <a:chOff x="8390637" y="2073467"/>
            <a:chExt cx="886968" cy="830503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F963BAAE-2BF1-D26F-43C0-35132BB1FF8B}"/>
                </a:ext>
              </a:extLst>
            </p:cNvPr>
            <p:cNvGrpSpPr/>
            <p:nvPr/>
          </p:nvGrpSpPr>
          <p:grpSpPr>
            <a:xfrm rot="2700000">
              <a:off x="8663510" y="2116350"/>
              <a:ext cx="341222" cy="255455"/>
              <a:chOff x="3692783" y="1367391"/>
              <a:chExt cx="341222" cy="255455"/>
            </a:xfrm>
          </p:grpSpPr>
          <p:sp>
            <p:nvSpPr>
              <p:cNvPr id="2" name="Freeform: Shape 1">
                <a:extLst>
                  <a:ext uri="{FF2B5EF4-FFF2-40B4-BE49-F238E27FC236}">
                    <a16:creationId xmlns:a16="http://schemas.microsoft.com/office/drawing/2014/main" id="{42A27F75-536D-14FC-E5C6-E61827A1C359}"/>
                  </a:ext>
                </a:extLst>
              </p:cNvPr>
              <p:cNvSpPr/>
              <p:nvPr/>
            </p:nvSpPr>
            <p:spPr>
              <a:xfrm>
                <a:off x="3692783" y="1476049"/>
                <a:ext cx="295470" cy="38120"/>
              </a:xfrm>
              <a:custGeom>
                <a:avLst/>
                <a:gdLst>
                  <a:gd name="csX0" fmla="*/ 0 w 452355"/>
                  <a:gd name="csY0" fmla="*/ 0 h 58360"/>
                  <a:gd name="csX1" fmla="*/ 452356 w 452355"/>
                  <a:gd name="csY1" fmla="*/ 0 h 58360"/>
                  <a:gd name="csX2" fmla="*/ 452356 w 452355"/>
                  <a:gd name="csY2" fmla="*/ 58360 h 58360"/>
                  <a:gd name="csX3" fmla="*/ 0 w 452355"/>
                  <a:gd name="csY3" fmla="*/ 58360 h 583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452355" h="58360">
                    <a:moveTo>
                      <a:pt x="0" y="0"/>
                    </a:moveTo>
                    <a:lnTo>
                      <a:pt x="452356" y="0"/>
                    </a:lnTo>
                    <a:lnTo>
                      <a:pt x="452356" y="58360"/>
                    </a:lnTo>
                    <a:lnTo>
                      <a:pt x="0" y="58360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" name="Freeform: Shape 2">
                <a:extLst>
                  <a:ext uri="{FF2B5EF4-FFF2-40B4-BE49-F238E27FC236}">
                    <a16:creationId xmlns:a16="http://schemas.microsoft.com/office/drawing/2014/main" id="{27B542C8-353E-39D9-00A5-0FBDAC49A758}"/>
                  </a:ext>
                </a:extLst>
              </p:cNvPr>
              <p:cNvSpPr/>
              <p:nvPr/>
            </p:nvSpPr>
            <p:spPr>
              <a:xfrm>
                <a:off x="3879595" y="1367391"/>
                <a:ext cx="154410" cy="255455"/>
              </a:xfrm>
              <a:custGeom>
                <a:avLst/>
                <a:gdLst>
                  <a:gd name="csX0" fmla="*/ 40877 w 236396"/>
                  <a:gd name="csY0" fmla="*/ 391094 h 391094"/>
                  <a:gd name="csX1" fmla="*/ 0 w 236396"/>
                  <a:gd name="csY1" fmla="*/ 350217 h 391094"/>
                  <a:gd name="csX2" fmla="*/ 154698 w 236396"/>
                  <a:gd name="csY2" fmla="*/ 195547 h 391094"/>
                  <a:gd name="csX3" fmla="*/ 0 w 236396"/>
                  <a:gd name="csY3" fmla="*/ 40877 h 391094"/>
                  <a:gd name="csX4" fmla="*/ 40877 w 236396"/>
                  <a:gd name="csY4" fmla="*/ 0 h 391094"/>
                  <a:gd name="csX5" fmla="*/ 236396 w 236396"/>
                  <a:gd name="csY5" fmla="*/ 195548 h 39109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236396" h="391094">
                    <a:moveTo>
                      <a:pt x="40877" y="391094"/>
                    </a:moveTo>
                    <a:lnTo>
                      <a:pt x="0" y="350217"/>
                    </a:lnTo>
                    <a:lnTo>
                      <a:pt x="154698" y="195547"/>
                    </a:lnTo>
                    <a:lnTo>
                      <a:pt x="0" y="40877"/>
                    </a:lnTo>
                    <a:lnTo>
                      <a:pt x="40877" y="0"/>
                    </a:lnTo>
                    <a:lnTo>
                      <a:pt x="236396" y="195548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7E2D215-528B-15E0-E9EA-177EBB17B9BF}"/>
                </a:ext>
              </a:extLst>
            </p:cNvPr>
            <p:cNvSpPr txBox="1"/>
            <p:nvPr/>
          </p:nvSpPr>
          <p:spPr>
            <a:xfrm>
              <a:off x="8390637" y="2517029"/>
              <a:ext cx="886968" cy="38694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 defTabSz="914400"/>
              <a:r>
                <a:rPr lang="en-GB" sz="1400">
                  <a:solidFill>
                    <a:schemeClr val="bg1"/>
                  </a:solidFill>
                  <a:latin typeface="+mj-lt"/>
                </a:rPr>
                <a:t>-13%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F94A522D-ADC8-9BDD-896F-BA5D8EE7EB75}"/>
              </a:ext>
            </a:extLst>
          </p:cNvPr>
          <p:cNvGrpSpPr/>
          <p:nvPr/>
        </p:nvGrpSpPr>
        <p:grpSpPr>
          <a:xfrm>
            <a:off x="9864631" y="2895414"/>
            <a:ext cx="886968" cy="871929"/>
            <a:chOff x="9864631" y="3047432"/>
            <a:chExt cx="886968" cy="871929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3D5AC457-BECF-2F22-1101-FE8021132010}"/>
                </a:ext>
              </a:extLst>
            </p:cNvPr>
            <p:cNvGrpSpPr/>
            <p:nvPr/>
          </p:nvGrpSpPr>
          <p:grpSpPr>
            <a:xfrm rot="2700000">
              <a:off x="10131864" y="3090315"/>
              <a:ext cx="341222" cy="255455"/>
              <a:chOff x="3692783" y="1367391"/>
              <a:chExt cx="341222" cy="255455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54F6420-4DC1-39B9-3568-9799CE05FA8C}"/>
                  </a:ext>
                </a:extLst>
              </p:cNvPr>
              <p:cNvSpPr/>
              <p:nvPr/>
            </p:nvSpPr>
            <p:spPr>
              <a:xfrm>
                <a:off x="3692783" y="1476049"/>
                <a:ext cx="295470" cy="38120"/>
              </a:xfrm>
              <a:custGeom>
                <a:avLst/>
                <a:gdLst>
                  <a:gd name="csX0" fmla="*/ 0 w 452355"/>
                  <a:gd name="csY0" fmla="*/ 0 h 58360"/>
                  <a:gd name="csX1" fmla="*/ 452356 w 452355"/>
                  <a:gd name="csY1" fmla="*/ 0 h 58360"/>
                  <a:gd name="csX2" fmla="*/ 452356 w 452355"/>
                  <a:gd name="csY2" fmla="*/ 58360 h 58360"/>
                  <a:gd name="csX3" fmla="*/ 0 w 452355"/>
                  <a:gd name="csY3" fmla="*/ 58360 h 583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452355" h="58360">
                    <a:moveTo>
                      <a:pt x="0" y="0"/>
                    </a:moveTo>
                    <a:lnTo>
                      <a:pt x="452356" y="0"/>
                    </a:lnTo>
                    <a:lnTo>
                      <a:pt x="452356" y="58360"/>
                    </a:lnTo>
                    <a:lnTo>
                      <a:pt x="0" y="58360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889D4233-065A-DA57-2519-A2F300F29664}"/>
                  </a:ext>
                </a:extLst>
              </p:cNvPr>
              <p:cNvSpPr/>
              <p:nvPr/>
            </p:nvSpPr>
            <p:spPr>
              <a:xfrm>
                <a:off x="3879595" y="1367391"/>
                <a:ext cx="154410" cy="255455"/>
              </a:xfrm>
              <a:custGeom>
                <a:avLst/>
                <a:gdLst>
                  <a:gd name="csX0" fmla="*/ 40877 w 236396"/>
                  <a:gd name="csY0" fmla="*/ 391094 h 391094"/>
                  <a:gd name="csX1" fmla="*/ 0 w 236396"/>
                  <a:gd name="csY1" fmla="*/ 350217 h 391094"/>
                  <a:gd name="csX2" fmla="*/ 154698 w 236396"/>
                  <a:gd name="csY2" fmla="*/ 195547 h 391094"/>
                  <a:gd name="csX3" fmla="*/ 0 w 236396"/>
                  <a:gd name="csY3" fmla="*/ 40877 h 391094"/>
                  <a:gd name="csX4" fmla="*/ 40877 w 236396"/>
                  <a:gd name="csY4" fmla="*/ 0 h 391094"/>
                  <a:gd name="csX5" fmla="*/ 236396 w 236396"/>
                  <a:gd name="csY5" fmla="*/ 195548 h 39109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236396" h="391094">
                    <a:moveTo>
                      <a:pt x="40877" y="391094"/>
                    </a:moveTo>
                    <a:lnTo>
                      <a:pt x="0" y="350217"/>
                    </a:lnTo>
                    <a:lnTo>
                      <a:pt x="154698" y="195547"/>
                    </a:lnTo>
                    <a:lnTo>
                      <a:pt x="0" y="40877"/>
                    </a:lnTo>
                    <a:lnTo>
                      <a:pt x="40877" y="0"/>
                    </a:lnTo>
                    <a:lnTo>
                      <a:pt x="236396" y="195548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2BD3F94-427A-4613-A482-F2DD40DAF386}"/>
                </a:ext>
              </a:extLst>
            </p:cNvPr>
            <p:cNvSpPr txBox="1"/>
            <p:nvPr/>
          </p:nvSpPr>
          <p:spPr>
            <a:xfrm>
              <a:off x="9864631" y="3532420"/>
              <a:ext cx="886968" cy="38694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 defTabSz="914400"/>
              <a:r>
                <a:rPr lang="en-GB" sz="1400">
                  <a:solidFill>
                    <a:schemeClr val="bg1"/>
                  </a:solidFill>
                  <a:latin typeface="+mj-lt"/>
                </a:rPr>
                <a:t>-20%</a:t>
              </a:r>
            </a:p>
          </p:txBody>
        </p:sp>
      </p:grpSp>
      <p:sp>
        <p:nvSpPr>
          <p:cNvPr id="36" name="Footer Placeholder 1">
            <a:extLst>
              <a:ext uri="{FF2B5EF4-FFF2-40B4-BE49-F238E27FC236}">
                <a16:creationId xmlns:a16="http://schemas.microsoft.com/office/drawing/2014/main" id="{AEDB4484-04CE-77D0-7C83-D91A1172062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2389" y="6571734"/>
            <a:ext cx="4114800" cy="358775"/>
          </a:xfrm>
        </p:spPr>
        <p:txBody>
          <a:bodyPr/>
          <a:lstStyle/>
          <a:p>
            <a:pPr defTabSz="914400"/>
            <a:r>
              <a:rPr lang="en-US"/>
              <a:t>Global Humanitarian Assistance Report 2026 </a:t>
            </a:r>
            <a:endParaRPr lang="en-GB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0EA46CF-A724-FBD9-1654-D1FBB555C737}"/>
              </a:ext>
            </a:extLst>
          </p:cNvPr>
          <p:cNvGrpSpPr/>
          <p:nvPr/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765193B4-DD21-8A8F-76CB-359B579C7CB9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01CD7687-C560-F074-867D-B0742A8212E7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7E4F82C8-7C0C-B636-2751-28A4C3B64C29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4802996E-5EB2-8766-89E1-AF847E636550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87242197-0BA8-3102-5F94-6A47C3C44B57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51DF31E6-5D7B-9E8E-B738-15BFE98EA4B7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53CADEEC-2F97-5B98-858B-BAED494787D3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BC2F73C0-17D8-0075-D113-A7B19DC5B1E0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82" name="Parallelogram 81">
            <a:extLst>
              <a:ext uri="{FF2B5EF4-FFF2-40B4-BE49-F238E27FC236}">
                <a16:creationId xmlns:a16="http://schemas.microsoft.com/office/drawing/2014/main" id="{7D186BEB-C60B-44DA-0CF9-1D39017FC631}"/>
              </a:ext>
            </a:extLst>
          </p:cNvPr>
          <p:cNvSpPr/>
          <p:nvPr/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91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4.81481E-6 L 0.02734 4.81481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2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path" presetSubtype="0" accel="21000" decel="79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2.08333E-6 -2.22222E-6 L 2.08333E-6 -0.02268 " pathEditMode="relative" rAng="0" ptsTypes="AA">
                                      <p:cBhvr>
                                        <p:cTn id="50" dur="12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34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2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2" presetClass="path" presetSubtype="0" accel="21000" decel="79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1.66667E-6 -2.96296E-6 L 1.66667E-6 -0.02268 " pathEditMode="relative" rAng="0" ptsTypes="AA">
                                      <p:cBhvr>
                                        <p:cTn id="57" dur="12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34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2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2" presetClass="path" presetSubtype="0" accel="21000" decel="79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3.33333E-6 4.07407E-6 L -3.33333E-6 -0.02269 " pathEditMode="relative" rAng="0" ptsTypes="AA">
                                      <p:cBhvr>
                                        <p:cTn id="64" dur="1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34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2" presetClass="path" presetSubtype="0" accel="21000" decel="79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4.79167E-6 4.44444E-6 L 4.79167E-6 -0.02269 " pathEditMode="relative" rAng="0" ptsTypes="AA">
                                      <p:cBhvr>
                                        <p:cTn id="71" dur="12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34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2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2" presetClass="path" presetSubtype="0" accel="21000" decel="79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2.08333E-7 -2.22222E-6 L -2.08333E-7 -0.02268 " pathEditMode="relative" rAng="0" ptsTypes="AA">
                                      <p:cBhvr>
                                        <p:cTn id="78" dur="12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34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/>
      <p:bldP spid="4" grpId="1"/>
      <p:bldP spid="10" grpId="0"/>
      <p:bldP spid="11" grpId="0"/>
      <p:bldP spid="29" grpId="0" animBg="1"/>
      <p:bldGraphic spid="9" grpId="0" uiExpand="1">
        <p:bldSub>
          <a:bldChart bld="category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4DD9BE-3CDC-99E1-4A3B-34E906334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arallelogram 19">
            <a:extLst>
              <a:ext uri="{FF2B5EF4-FFF2-40B4-BE49-F238E27FC236}">
                <a16:creationId xmlns:a16="http://schemas.microsoft.com/office/drawing/2014/main" id="{8F284E22-990B-31D7-66E7-EDAEFFA756C7}"/>
              </a:ext>
            </a:extLst>
          </p:cNvPr>
          <p:cNvSpPr/>
          <p:nvPr/>
        </p:nvSpPr>
        <p:spPr>
          <a:xfrm>
            <a:off x="-1188720" y="2228225"/>
            <a:ext cx="12987020" cy="3561624"/>
          </a:xfrm>
          <a:prstGeom prst="parallelogram">
            <a:avLst>
              <a:gd name="adj" fmla="val 26421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2A6059-0530-7149-CB79-B29016FAD292}"/>
              </a:ext>
            </a:extLst>
          </p:cNvPr>
          <p:cNvSpPr txBox="1"/>
          <p:nvPr/>
        </p:nvSpPr>
        <p:spPr>
          <a:xfrm>
            <a:off x="515114" y="386202"/>
            <a:ext cx="7220710" cy="35657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en-US">
                <a:solidFill>
                  <a:schemeClr val="accent2"/>
                </a:solidFill>
                <a:latin typeface="+mj-lt"/>
              </a:rPr>
              <a:t>RETREAT OF TRADITIONAL DONORS</a:t>
            </a:r>
            <a:endParaRPr lang="en-GB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3" name="Parallelogram 2">
            <a:extLst>
              <a:ext uri="{FF2B5EF4-FFF2-40B4-BE49-F238E27FC236}">
                <a16:creationId xmlns:a16="http://schemas.microsoft.com/office/drawing/2014/main" id="{AF56F03B-9D1D-B01A-C66F-CAB82472F014}"/>
              </a:ext>
            </a:extLst>
          </p:cNvPr>
          <p:cNvSpPr/>
          <p:nvPr/>
        </p:nvSpPr>
        <p:spPr>
          <a:xfrm rot="16200000">
            <a:off x="-507422" y="517580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B7C32020-AEED-CD6C-1264-CBCFE8B3E5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7609995"/>
              </p:ext>
            </p:extLst>
          </p:nvPr>
        </p:nvGraphicFramePr>
        <p:xfrm>
          <a:off x="-234012" y="3022369"/>
          <a:ext cx="3472762" cy="263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6" name="Chart 35">
            <a:extLst>
              <a:ext uri="{FF2B5EF4-FFF2-40B4-BE49-F238E27FC236}">
                <a16:creationId xmlns:a16="http://schemas.microsoft.com/office/drawing/2014/main" id="{D1396B4E-2EFF-5511-7670-EB3257ACB4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2190446"/>
              </p:ext>
            </p:extLst>
          </p:nvPr>
        </p:nvGraphicFramePr>
        <p:xfrm>
          <a:off x="2538464" y="3022369"/>
          <a:ext cx="3472762" cy="263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DC31DE67-EEA2-7C47-5A7B-59D7EB3630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9598892"/>
              </p:ext>
            </p:extLst>
          </p:nvPr>
        </p:nvGraphicFramePr>
        <p:xfrm>
          <a:off x="5310940" y="3022369"/>
          <a:ext cx="3472762" cy="263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3" name="Chart 42">
            <a:extLst>
              <a:ext uri="{FF2B5EF4-FFF2-40B4-BE49-F238E27FC236}">
                <a16:creationId xmlns:a16="http://schemas.microsoft.com/office/drawing/2014/main" id="{13D84CD9-1F7F-0C01-1B3A-178D3D514E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0126898"/>
              </p:ext>
            </p:extLst>
          </p:nvPr>
        </p:nvGraphicFramePr>
        <p:xfrm>
          <a:off x="8083416" y="3022369"/>
          <a:ext cx="3472762" cy="263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4" name="Parallelogram 3">
            <a:extLst>
              <a:ext uri="{FF2B5EF4-FFF2-40B4-BE49-F238E27FC236}">
                <a16:creationId xmlns:a16="http://schemas.microsoft.com/office/drawing/2014/main" id="{40418DF0-301D-09A7-3147-98DCAC280F28}"/>
              </a:ext>
            </a:extLst>
          </p:cNvPr>
          <p:cNvSpPr/>
          <p:nvPr/>
        </p:nvSpPr>
        <p:spPr>
          <a:xfrm flipH="1">
            <a:off x="420486" y="2631440"/>
            <a:ext cx="2163766" cy="405380"/>
          </a:xfrm>
          <a:prstGeom prst="parallelogram">
            <a:avLst>
              <a:gd name="adj" fmla="val 36756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>
                <a:solidFill>
                  <a:schemeClr val="accent2"/>
                </a:solidFill>
                <a:latin typeface="Capitana Semibold"/>
              </a:rPr>
              <a:t>2022</a:t>
            </a:r>
            <a:endParaRPr lang="en-GB" sz="160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49B52F72-FD2F-2039-063E-390E6EF53658}"/>
              </a:ext>
            </a:extLst>
          </p:cNvPr>
          <p:cNvSpPr/>
          <p:nvPr/>
        </p:nvSpPr>
        <p:spPr>
          <a:xfrm flipH="1">
            <a:off x="3192962" y="2631440"/>
            <a:ext cx="2163766" cy="405380"/>
          </a:xfrm>
          <a:prstGeom prst="parallelogram">
            <a:avLst>
              <a:gd name="adj" fmla="val 36756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>
                <a:solidFill>
                  <a:schemeClr val="accent2"/>
                </a:solidFill>
                <a:latin typeface="Capitana Semibold"/>
              </a:rPr>
              <a:t>2023</a:t>
            </a:r>
            <a:endParaRPr lang="en-GB" sz="160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7" name="Parallelogram 6">
            <a:extLst>
              <a:ext uri="{FF2B5EF4-FFF2-40B4-BE49-F238E27FC236}">
                <a16:creationId xmlns:a16="http://schemas.microsoft.com/office/drawing/2014/main" id="{14A121D1-061D-8EB1-BD91-7D714942DA83}"/>
              </a:ext>
            </a:extLst>
          </p:cNvPr>
          <p:cNvSpPr/>
          <p:nvPr/>
        </p:nvSpPr>
        <p:spPr>
          <a:xfrm flipH="1">
            <a:off x="5965438" y="2631440"/>
            <a:ext cx="2163766" cy="405380"/>
          </a:xfrm>
          <a:prstGeom prst="parallelogram">
            <a:avLst>
              <a:gd name="adj" fmla="val 36756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>
                <a:solidFill>
                  <a:schemeClr val="accent2"/>
                </a:solidFill>
                <a:latin typeface="Capitana Semibold"/>
              </a:rPr>
              <a:t>2024</a:t>
            </a:r>
            <a:endParaRPr lang="en-GB" sz="160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16CDF43A-13B6-445F-054A-B6D573A8B176}"/>
              </a:ext>
            </a:extLst>
          </p:cNvPr>
          <p:cNvSpPr/>
          <p:nvPr/>
        </p:nvSpPr>
        <p:spPr>
          <a:xfrm flipH="1">
            <a:off x="8737914" y="2631440"/>
            <a:ext cx="2163766" cy="405380"/>
          </a:xfrm>
          <a:prstGeom prst="parallelogram">
            <a:avLst>
              <a:gd name="adj" fmla="val 36756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>
                <a:solidFill>
                  <a:schemeClr val="accent2"/>
                </a:solidFill>
                <a:latin typeface="Capitana Semibold"/>
              </a:rPr>
              <a:t>2025</a:t>
            </a:r>
            <a:endParaRPr lang="en-GB" sz="1600">
              <a:solidFill>
                <a:schemeClr val="accent2"/>
              </a:solidFill>
              <a:latin typeface="+mj-lt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94264E7-DCAC-193B-FD47-9060000B24A1}"/>
              </a:ext>
            </a:extLst>
          </p:cNvPr>
          <p:cNvGrpSpPr/>
          <p:nvPr/>
        </p:nvGrpSpPr>
        <p:grpSpPr>
          <a:xfrm>
            <a:off x="8085416" y="1481040"/>
            <a:ext cx="3941641" cy="243840"/>
            <a:chOff x="4516679" y="5537200"/>
            <a:chExt cx="3941641" cy="243840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AC0ABD7-4457-C5DE-62CA-EAD8D03EA77A}"/>
                </a:ext>
              </a:extLst>
            </p:cNvPr>
            <p:cNvSpPr txBox="1"/>
            <p:nvPr/>
          </p:nvSpPr>
          <p:spPr>
            <a:xfrm>
              <a:off x="4826052" y="5537200"/>
              <a:ext cx="1001267" cy="24384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l"/>
              <a:r>
                <a:rPr lang="en-GB" sz="1400">
                  <a:solidFill>
                    <a:schemeClr val="accent2"/>
                  </a:solidFill>
                </a:rPr>
                <a:t>Increasing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98D59CE-D522-2D3D-569D-85C63A0C3686}"/>
                </a:ext>
              </a:extLst>
            </p:cNvPr>
            <p:cNvSpPr txBox="1"/>
            <p:nvPr/>
          </p:nvSpPr>
          <p:spPr>
            <a:xfrm>
              <a:off x="6179433" y="5537200"/>
              <a:ext cx="1001267" cy="24384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l"/>
              <a:r>
                <a:rPr lang="en-GB" sz="1400">
                  <a:solidFill>
                    <a:schemeClr val="accent2"/>
                  </a:solidFill>
                </a:rPr>
                <a:t>Stable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244101D-9B17-0D92-3FC3-0D58B21360E5}"/>
                </a:ext>
              </a:extLst>
            </p:cNvPr>
            <p:cNvSpPr txBox="1"/>
            <p:nvPr/>
          </p:nvSpPr>
          <p:spPr>
            <a:xfrm>
              <a:off x="7194994" y="5537200"/>
              <a:ext cx="1263326" cy="23239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l"/>
              <a:r>
                <a:rPr lang="en-GB" sz="1400">
                  <a:solidFill>
                    <a:schemeClr val="accent2"/>
                  </a:solidFill>
                </a:rPr>
                <a:t>Decreasing</a:t>
              </a:r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AB025086-4E59-5A2D-0504-94A00A40B0B9}"/>
                </a:ext>
              </a:extLst>
            </p:cNvPr>
            <p:cNvSpPr/>
            <p:nvPr/>
          </p:nvSpPr>
          <p:spPr>
            <a:xfrm>
              <a:off x="4516679" y="5551294"/>
              <a:ext cx="205740" cy="154692"/>
            </a:xfrm>
            <a:prstGeom prst="parallelogram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err="1">
                <a:solidFill>
                  <a:schemeClr val="accent2"/>
                </a:solidFill>
              </a:endParaRPr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E3B1B1B7-E95C-58CC-9928-9BD9811285D0}"/>
                </a:ext>
              </a:extLst>
            </p:cNvPr>
            <p:cNvSpPr/>
            <p:nvPr/>
          </p:nvSpPr>
          <p:spPr>
            <a:xfrm>
              <a:off x="5900506" y="5551294"/>
              <a:ext cx="205740" cy="154692"/>
            </a:xfrm>
            <a:prstGeom prst="parallelogram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err="1">
                <a:solidFill>
                  <a:schemeClr val="accent2"/>
                </a:solidFill>
              </a:endParaRPr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A366FAF1-2640-DEC6-A514-FE8FB0E37092}"/>
                </a:ext>
              </a:extLst>
            </p:cNvPr>
            <p:cNvSpPr/>
            <p:nvPr/>
          </p:nvSpPr>
          <p:spPr>
            <a:xfrm>
              <a:off x="6916067" y="5551294"/>
              <a:ext cx="205740" cy="154692"/>
            </a:xfrm>
            <a:prstGeom prst="parallelogram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err="1">
                <a:solidFill>
                  <a:schemeClr val="accent2"/>
                </a:solidFill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F0C7FD04-A5F5-1E1A-9DC2-350B267170DE}"/>
              </a:ext>
            </a:extLst>
          </p:cNvPr>
          <p:cNvSpPr txBox="1"/>
          <p:nvPr/>
        </p:nvSpPr>
        <p:spPr>
          <a:xfrm>
            <a:off x="515112" y="1420403"/>
            <a:ext cx="7372800" cy="4098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en-US" sz="1800">
                <a:solidFill>
                  <a:srgbClr val="1E1A34"/>
                </a:solidFill>
                <a:latin typeface="Capitana Semibold"/>
              </a:rPr>
              <a:t>Top 20 public humanitarian donors and </a:t>
            </a:r>
            <a:br>
              <a:rPr lang="en-US" sz="1800">
                <a:solidFill>
                  <a:srgbClr val="1E1A34"/>
                </a:solidFill>
                <a:latin typeface="Capitana Semibold"/>
              </a:rPr>
            </a:br>
            <a:r>
              <a:rPr lang="en-US" sz="1800">
                <a:solidFill>
                  <a:srgbClr val="1E1A34"/>
                </a:solidFill>
                <a:latin typeface="Capitana Semibold"/>
              </a:rPr>
              <a:t>direction of travel of humanitarian contributions</a:t>
            </a:r>
          </a:p>
          <a:p>
            <a:endParaRPr lang="en-US" sz="180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BDD54587-8AEE-D536-C1DB-89AC7764DFA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2389" y="6571734"/>
            <a:ext cx="4114800" cy="358775"/>
          </a:xfrm>
        </p:spPr>
        <p:txBody>
          <a:bodyPr/>
          <a:lstStyle/>
          <a:p>
            <a:pPr defTabSz="914400"/>
            <a:r>
              <a:rPr lang="en-US"/>
              <a:t>Global Humanitarian Assistance Report 2026 </a:t>
            </a:r>
            <a:endParaRPr lang="en-GB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46DA558-F4B9-BEF2-1BCE-E72C572C7DC4}"/>
              </a:ext>
            </a:extLst>
          </p:cNvPr>
          <p:cNvGrpSpPr/>
          <p:nvPr/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298081C-C806-A12D-3D2A-9A4C7A670F6B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4D39C5CD-E709-0BA9-E6C6-E042E5AA1ACC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B697B56-5972-8F29-E828-3E63358C837F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CDA02F2-AE11-22F8-E1E1-B9243BA3CB1F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C275F1D3-F79F-2130-8071-1247154115C2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C5C7D4-1C64-2D4C-594E-891A4BF28DD4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55D943B-82E2-C8BA-BF4D-9C1051D5DADF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2987B86C-5515-CD28-0B7B-5F41AB0B7B97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3" name="Parallelogram 32">
            <a:extLst>
              <a:ext uri="{FF2B5EF4-FFF2-40B4-BE49-F238E27FC236}">
                <a16:creationId xmlns:a16="http://schemas.microsoft.com/office/drawing/2014/main" id="{FBCE3660-B93E-57C4-C9D3-57AB545EB3EC}"/>
              </a:ext>
            </a:extLst>
          </p:cNvPr>
          <p:cNvSpPr/>
          <p:nvPr/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49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1.25E-6 4.07407E-6 L 0.02735 4.07407E-6 " pathEditMode="relative" rAng="0" ptsTypes="AA">
                                      <p:cBhvr>
                                        <p:cTn id="17" dur="750" spd="-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2" presetClass="path" presetSubtype="0" accel="21000" decel="7900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2.91667E-6 0.03311 L 2.91667E-6 -4.44444E-6 " pathEditMode="relative" rAng="0" ptsTypes="AA">
                                      <p:cBhvr>
                                        <p:cTn id="30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7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2" presetClass="path" presetSubtype="0" accel="21000" decel="79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0.03311 L -8.33333E-7 -4.44444E-6 " pathEditMode="relative" rAng="0" ptsTypes="AA">
                                      <p:cBhvr>
                                        <p:cTn id="4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7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2" presetClass="path" presetSubtype="0" accel="21000" decel="79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0.03311 L -4.79167E-6 -4.44444E-6 " pathEditMode="relative" rAng="0" ptsTypes="AA">
                                      <p:cBhvr>
                                        <p:cTn id="5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7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path" presetSubtype="0" accel="21000" decel="79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0.03311 L 1.45833E-6 -4.44444E-6 " pathEditMode="relative" rAng="0" ptsTypes="AA">
                                      <p:cBhvr>
                                        <p:cTn id="66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7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" grpId="0"/>
      <p:bldP spid="2" grpId="1"/>
      <p:bldP spid="3" grpId="0" animBg="1"/>
      <p:bldGraphic spid="10" grpId="0">
        <p:bldAsOne/>
      </p:bldGraphic>
      <p:bldGraphic spid="36" grpId="0">
        <p:bldAsOne/>
      </p:bldGraphic>
      <p:bldGraphic spid="37" grpId="0">
        <p:bldAsOne/>
      </p:bldGraphic>
      <p:bldGraphic spid="43" grpId="0">
        <p:bldAsOne/>
      </p:bldGraphic>
      <p:bldP spid="4" grpId="0" animBg="1"/>
      <p:bldP spid="4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B8058D-384C-0BEA-9594-DBF90EC38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EBD0B97-05CA-EF86-C150-D5988E9EFED2}"/>
              </a:ext>
            </a:extLst>
          </p:cNvPr>
          <p:cNvSpPr txBox="1"/>
          <p:nvPr/>
        </p:nvSpPr>
        <p:spPr>
          <a:xfrm>
            <a:off x="515113" y="386202"/>
            <a:ext cx="8649207" cy="13359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en-US">
                <a:solidFill>
                  <a:schemeClr val="accent2"/>
                </a:solidFill>
                <a:latin typeface="+mj-lt"/>
              </a:rPr>
              <a:t>THE UNFORTUNATE NORMS:</a:t>
            </a:r>
            <a:br>
              <a:rPr lang="en-US">
                <a:solidFill>
                  <a:schemeClr val="accent2"/>
                </a:solidFill>
                <a:latin typeface="+mj-lt"/>
              </a:rPr>
            </a:br>
            <a:r>
              <a:rPr lang="en-US">
                <a:solidFill>
                  <a:schemeClr val="accent2"/>
                </a:solidFill>
                <a:latin typeface="+mj-lt"/>
              </a:rPr>
              <a:t>PROTRACTEDNESS AND PRIORITISATION</a:t>
            </a:r>
          </a:p>
          <a:p>
            <a:endParaRPr lang="en-GB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5" name="Parallelogram 4">
            <a:extLst>
              <a:ext uri="{FF2B5EF4-FFF2-40B4-BE49-F238E27FC236}">
                <a16:creationId xmlns:a16="http://schemas.microsoft.com/office/drawing/2014/main" id="{C63EB9F5-B22C-84D8-9044-36E225B7EC0D}"/>
              </a:ext>
            </a:extLst>
          </p:cNvPr>
          <p:cNvSpPr/>
          <p:nvPr/>
        </p:nvSpPr>
        <p:spPr>
          <a:xfrm rot="16200000">
            <a:off x="-507422" y="517580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E3F570-8E61-161E-31C4-7691C4C61F41}"/>
              </a:ext>
            </a:extLst>
          </p:cNvPr>
          <p:cNvSpPr txBox="1"/>
          <p:nvPr/>
        </p:nvSpPr>
        <p:spPr>
          <a:xfrm>
            <a:off x="1093288" y="5617215"/>
            <a:ext cx="4317414" cy="25758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algn="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algn="ctr"/>
            <a:r>
              <a:rPr lang="en-US"/>
              <a:t>Percentage of funding and funding requirements of </a:t>
            </a:r>
          </a:p>
          <a:p>
            <a:pPr algn="ctr"/>
            <a:r>
              <a:rPr lang="en-US"/>
              <a:t>Interagency appeals focused on protracted crises,</a:t>
            </a:r>
          </a:p>
          <a:p>
            <a:pPr algn="ctr"/>
            <a:r>
              <a:rPr lang="en-US"/>
              <a:t>2016–2026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CEACDD-F73C-3648-C1B9-A6451846FC15}"/>
              </a:ext>
            </a:extLst>
          </p:cNvPr>
          <p:cNvSpPr txBox="1"/>
          <p:nvPr/>
        </p:nvSpPr>
        <p:spPr>
          <a:xfrm>
            <a:off x="1004630" y="1428749"/>
            <a:ext cx="4494731" cy="4098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algn="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</a:lstStyle>
          <a:p>
            <a:pPr algn="ctr"/>
            <a:r>
              <a:rPr lang="en-US" dirty="0"/>
              <a:t>Protracted crises now the norm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172AC7-AE80-4BBA-ED4D-EFAE9A3BD6CD}"/>
              </a:ext>
            </a:extLst>
          </p:cNvPr>
          <p:cNvSpPr txBox="1"/>
          <p:nvPr/>
        </p:nvSpPr>
        <p:spPr>
          <a:xfrm>
            <a:off x="6681268" y="1428749"/>
            <a:ext cx="4494731" cy="4098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</a:lstStyle>
          <a:p>
            <a:r>
              <a:rPr lang="en-GB"/>
              <a:t>Prioritisation now the norm</a:t>
            </a:r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D43072-36A5-BC48-AE1D-37F63D4E1261}"/>
              </a:ext>
            </a:extLst>
          </p:cNvPr>
          <p:cNvSpPr txBox="1"/>
          <p:nvPr/>
        </p:nvSpPr>
        <p:spPr>
          <a:xfrm>
            <a:off x="6946389" y="5617215"/>
            <a:ext cx="4229610" cy="25758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r>
              <a:rPr lang="en-US"/>
              <a:t>Funding and unmet requirements, </a:t>
            </a:r>
          </a:p>
          <a:p>
            <a:r>
              <a:rPr lang="en-US"/>
              <a:t>UN-coordinated appeals, 2016–2026</a:t>
            </a: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ADDCDF63-7A15-2266-9125-C34F7C77CA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8896382"/>
              </p:ext>
            </p:extLst>
          </p:nvPr>
        </p:nvGraphicFramePr>
        <p:xfrm>
          <a:off x="407989" y="2042847"/>
          <a:ext cx="5688012" cy="3370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61A537E-C192-739E-1BFE-399F7D7CCF18}"/>
              </a:ext>
            </a:extLst>
          </p:cNvPr>
          <p:cNvCxnSpPr>
            <a:cxnSpLocks/>
          </p:cNvCxnSpPr>
          <p:nvPr/>
        </p:nvCxnSpPr>
        <p:spPr>
          <a:xfrm>
            <a:off x="6096000" y="2121408"/>
            <a:ext cx="0" cy="3721608"/>
          </a:xfrm>
          <a:prstGeom prst="line">
            <a:avLst/>
          </a:prstGeom>
          <a:ln w="635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Chart 24">
            <a:extLst>
              <a:ext uri="{FF2B5EF4-FFF2-40B4-BE49-F238E27FC236}">
                <a16:creationId xmlns:a16="http://schemas.microsoft.com/office/drawing/2014/main" id="{2735390D-70AB-4D60-49E4-466322C7AC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692846"/>
              </p:ext>
            </p:extLst>
          </p:nvPr>
        </p:nvGraphicFramePr>
        <p:xfrm>
          <a:off x="6184658" y="1823316"/>
          <a:ext cx="5613642" cy="3683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47CB875B-DEA5-78A8-5C5D-C50DC2450AE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2389" y="6571734"/>
            <a:ext cx="4114800" cy="358775"/>
          </a:xfrm>
        </p:spPr>
        <p:txBody>
          <a:bodyPr/>
          <a:lstStyle/>
          <a:p>
            <a:pPr defTabSz="914400"/>
            <a:r>
              <a:rPr lang="en-US"/>
              <a:t>Global Humanitarian Assistance Report 2026 </a:t>
            </a:r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AF6FEF-7126-21C1-36E5-F8F167A26E7B}"/>
              </a:ext>
            </a:extLst>
          </p:cNvPr>
          <p:cNvSpPr txBox="1"/>
          <p:nvPr/>
        </p:nvSpPr>
        <p:spPr>
          <a:xfrm>
            <a:off x="6305534" y="1670400"/>
            <a:ext cx="860435" cy="14887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800">
                <a:solidFill>
                  <a:schemeClr val="tx1">
                    <a:lumMod val="65000"/>
                    <a:lumOff val="35000"/>
                  </a:schemeClr>
                </a:solidFill>
              </a:rPr>
              <a:t>$</a:t>
            </a:r>
            <a:r>
              <a:rPr lang="en-GB" sz="1400"/>
              <a:t> </a:t>
            </a:r>
            <a:r>
              <a:rPr lang="en-GB" sz="800">
                <a:solidFill>
                  <a:schemeClr val="tx1">
                    <a:lumMod val="65000"/>
                    <a:lumOff val="35000"/>
                  </a:schemeClr>
                </a:solidFill>
              </a:rPr>
              <a:t>billions</a:t>
            </a:r>
            <a:r>
              <a:rPr lang="en-GB" sz="1400"/>
              <a:t> 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F88286B1-0981-21D5-1505-AA3A31091021}"/>
              </a:ext>
            </a:extLst>
          </p:cNvPr>
          <p:cNvGrpSpPr/>
          <p:nvPr/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444D2CC6-1BD0-62C6-7790-288A420933A5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C8C41E5-E318-A029-83C5-9AF084E6B237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E4679046-E5FC-DC84-C36E-90C8FCAA9DF1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EE61203-02FC-70F2-74C3-24B61CC809A9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E6E2CE22-8978-69C6-473C-EA0229F9A511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403CF9E-B02C-6F01-6D5B-EBDA5033C913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9580A05B-040E-B70E-BA05-C116914BB7E5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D6CDD769-A0E4-DEFC-B5EA-8EC4B0E4BB41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7" name="Parallelogram 36">
            <a:extLst>
              <a:ext uri="{FF2B5EF4-FFF2-40B4-BE49-F238E27FC236}">
                <a16:creationId xmlns:a16="http://schemas.microsoft.com/office/drawing/2014/main" id="{49608543-A884-EBB0-B085-09401E37B886}"/>
              </a:ext>
            </a:extLst>
          </p:cNvPr>
          <p:cNvSpPr/>
          <p:nvPr/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77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7037E-6 L 0.02735 -3.703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5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5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5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5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5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5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5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5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 animBg="1"/>
      <p:bldP spid="7" grpId="0"/>
      <p:bldP spid="8" grpId="0"/>
      <p:bldP spid="9" grpId="0"/>
      <p:bldP spid="10" grpId="0"/>
      <p:bldGraphic spid="16" grpId="0" uiExpand="1">
        <p:bldSub>
          <a:bldChart bld="series"/>
        </p:bldSub>
      </p:bldGraphic>
      <p:bldGraphic spid="25" grpId="0" uiExpand="1">
        <p:bldSub>
          <a:bldChart bld="category"/>
        </p:bldSub>
      </p:bldGraphic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C8C62-4512-FF95-4A59-91263F67F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arallelogram 10">
            <a:extLst>
              <a:ext uri="{FF2B5EF4-FFF2-40B4-BE49-F238E27FC236}">
                <a16:creationId xmlns:a16="http://schemas.microsoft.com/office/drawing/2014/main" id="{2284D85A-9046-AE64-FAE2-9EF26B010B5E}"/>
              </a:ext>
            </a:extLst>
          </p:cNvPr>
          <p:cNvSpPr/>
          <p:nvPr/>
        </p:nvSpPr>
        <p:spPr>
          <a:xfrm>
            <a:off x="-812800" y="1"/>
            <a:ext cx="12633324" cy="1863524"/>
          </a:xfrm>
          <a:prstGeom prst="parallelogram">
            <a:avLst>
              <a:gd name="adj" fmla="val 26421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BF7D21-9444-8828-B95B-5304854080F0}"/>
              </a:ext>
            </a:extLst>
          </p:cNvPr>
          <p:cNvSpPr txBox="1"/>
          <p:nvPr/>
        </p:nvSpPr>
        <p:spPr>
          <a:xfrm>
            <a:off x="515113" y="386202"/>
            <a:ext cx="8649207" cy="13359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en-US">
                <a:latin typeface="+mj-lt"/>
              </a:rPr>
              <a:t>FALLING THROUGH THE CRACKS</a:t>
            </a:r>
            <a:br>
              <a:rPr lang="en-US">
                <a:latin typeface="+mj-lt"/>
              </a:rPr>
            </a:br>
            <a:r>
              <a:rPr lang="en-US">
                <a:latin typeface="+mj-lt"/>
              </a:rPr>
              <a:t>OF DWINDLING FUNDING </a:t>
            </a:r>
          </a:p>
        </p:txBody>
      </p:sp>
      <p:sp>
        <p:nvSpPr>
          <p:cNvPr id="5" name="Parallelogram 4">
            <a:extLst>
              <a:ext uri="{FF2B5EF4-FFF2-40B4-BE49-F238E27FC236}">
                <a16:creationId xmlns:a16="http://schemas.microsoft.com/office/drawing/2014/main" id="{16915816-FE04-C70C-27B2-BC13FDA1B946}"/>
              </a:ext>
            </a:extLst>
          </p:cNvPr>
          <p:cNvSpPr/>
          <p:nvPr/>
        </p:nvSpPr>
        <p:spPr>
          <a:xfrm rot="16200000">
            <a:off x="-507422" y="517580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565C94C6-952A-9A72-1181-AF7AB5822B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7359280"/>
              </p:ext>
            </p:extLst>
          </p:nvPr>
        </p:nvGraphicFramePr>
        <p:xfrm>
          <a:off x="393700" y="2545236"/>
          <a:ext cx="5435360" cy="3464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76C84EA-C55D-E768-3A80-F73C7D5C0076}"/>
              </a:ext>
            </a:extLst>
          </p:cNvPr>
          <p:cNvSpPr txBox="1"/>
          <p:nvPr/>
        </p:nvSpPr>
        <p:spPr>
          <a:xfrm>
            <a:off x="7347983" y="2212848"/>
            <a:ext cx="3949933" cy="88595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algn="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lvl="0" algn="l">
              <a:buClr>
                <a:srgbClr val="97D700"/>
              </a:buClr>
              <a:defRPr/>
            </a:pPr>
            <a:r>
              <a:rPr lang="en-US" sz="1400">
                <a:solidFill>
                  <a:srgbClr val="1E1A34"/>
                </a:solidFill>
              </a:rPr>
              <a:t>Development funding down more than humanitarian spend globally in 2025</a:t>
            </a:r>
          </a:p>
        </p:txBody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7257A649-949F-6B0F-9A7A-98874D69FB97}"/>
              </a:ext>
            </a:extLst>
          </p:cNvPr>
          <p:cNvSpPr/>
          <p:nvPr/>
        </p:nvSpPr>
        <p:spPr>
          <a:xfrm>
            <a:off x="6459219" y="2212848"/>
            <a:ext cx="621828" cy="484095"/>
          </a:xfrm>
          <a:prstGeom prst="parallelogram">
            <a:avLst>
              <a:gd name="adj" fmla="val 43213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15" name="Parallelogram 14">
            <a:extLst>
              <a:ext uri="{FF2B5EF4-FFF2-40B4-BE49-F238E27FC236}">
                <a16:creationId xmlns:a16="http://schemas.microsoft.com/office/drawing/2014/main" id="{2EC1D18A-B17D-C2C3-35C0-5197F1E07E76}"/>
              </a:ext>
            </a:extLst>
          </p:cNvPr>
          <p:cNvSpPr/>
          <p:nvPr/>
        </p:nvSpPr>
        <p:spPr>
          <a:xfrm>
            <a:off x="6459219" y="3482102"/>
            <a:ext cx="621828" cy="484095"/>
          </a:xfrm>
          <a:prstGeom prst="parallelogram">
            <a:avLst>
              <a:gd name="adj" fmla="val 43213"/>
            </a:avLst>
          </a:pr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19" name="Parallelogram 18">
            <a:extLst>
              <a:ext uri="{FF2B5EF4-FFF2-40B4-BE49-F238E27FC236}">
                <a16:creationId xmlns:a16="http://schemas.microsoft.com/office/drawing/2014/main" id="{DBCFA995-573A-1ED1-71CB-574C44CE9D8D}"/>
              </a:ext>
            </a:extLst>
          </p:cNvPr>
          <p:cNvSpPr/>
          <p:nvPr/>
        </p:nvSpPr>
        <p:spPr>
          <a:xfrm>
            <a:off x="6459219" y="4751356"/>
            <a:ext cx="621828" cy="484095"/>
          </a:xfrm>
          <a:prstGeom prst="parallelogram">
            <a:avLst>
              <a:gd name="adj" fmla="val 43213"/>
            </a:avLst>
          </a:prstGeom>
          <a:solidFill>
            <a:schemeClr val="accent5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67082A-D6B3-40F6-44C0-CC071489D1D9}"/>
              </a:ext>
            </a:extLst>
          </p:cNvPr>
          <p:cNvSpPr txBox="1"/>
          <p:nvPr/>
        </p:nvSpPr>
        <p:spPr>
          <a:xfrm>
            <a:off x="7347983" y="3482102"/>
            <a:ext cx="3949933" cy="88595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algn="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lvl="0" algn="l">
              <a:buClr>
                <a:srgbClr val="97D700"/>
              </a:buClr>
              <a:defRPr/>
            </a:pPr>
            <a:r>
              <a:rPr lang="en-US" sz="1400">
                <a:solidFill>
                  <a:srgbClr val="1E1A34"/>
                </a:solidFill>
              </a:rPr>
              <a:t>Humanitarian (and social protection) responses by national governments are relatively limited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D72376-6DA0-8413-2A1D-2C8FB0DEB2D6}"/>
              </a:ext>
            </a:extLst>
          </p:cNvPr>
          <p:cNvSpPr txBox="1"/>
          <p:nvPr/>
        </p:nvSpPr>
        <p:spPr>
          <a:xfrm>
            <a:off x="7347983" y="4746276"/>
            <a:ext cx="3949933" cy="88595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algn="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lvl="0" algn="l">
              <a:buClr>
                <a:srgbClr val="97D700"/>
              </a:buClr>
              <a:defRPr/>
            </a:pPr>
            <a:r>
              <a:rPr lang="en-GB" sz="1400">
                <a:solidFill>
                  <a:srgbClr val="1E1A34"/>
                </a:solidFill>
              </a:rPr>
              <a:t>As a consequence, food rations are being cut, health clinics are closing, and people don’t have access to services</a:t>
            </a:r>
            <a:endParaRPr lang="en-US" sz="1400">
              <a:solidFill>
                <a:srgbClr val="1E1A34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39D217D-EFB1-AE92-04DF-65662DFE77E4}"/>
              </a:ext>
            </a:extLst>
          </p:cNvPr>
          <p:cNvCxnSpPr>
            <a:cxnSpLocks/>
          </p:cNvCxnSpPr>
          <p:nvPr/>
        </p:nvCxnSpPr>
        <p:spPr>
          <a:xfrm>
            <a:off x="6096000" y="2121408"/>
            <a:ext cx="0" cy="3721608"/>
          </a:xfrm>
          <a:prstGeom prst="line">
            <a:avLst/>
          </a:prstGeom>
          <a:ln w="635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CD1FB99C-83D7-AE29-0393-F9CF3EFC2E1A}"/>
              </a:ext>
            </a:extLst>
          </p:cNvPr>
          <p:cNvSpPr txBox="1"/>
          <p:nvPr/>
        </p:nvSpPr>
        <p:spPr>
          <a:xfrm>
            <a:off x="515113" y="2212848"/>
            <a:ext cx="4494731" cy="4098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en-US" sz="1800">
                <a:solidFill>
                  <a:schemeClr val="accent2"/>
                </a:solidFill>
                <a:latin typeface="+mj-lt"/>
              </a:rPr>
              <a:t>Spending cuts in 2025 vs. 2024</a:t>
            </a: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78FD197E-7136-1D3F-DC2F-FA9E2DA5767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2389" y="6571734"/>
            <a:ext cx="4114800" cy="358775"/>
          </a:xfrm>
        </p:spPr>
        <p:txBody>
          <a:bodyPr/>
          <a:lstStyle/>
          <a:p>
            <a:pPr defTabSz="914400"/>
            <a:r>
              <a:rPr lang="en-US"/>
              <a:t>Global Humanitarian Assistance Report 2026 </a:t>
            </a:r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2465B95-ABA8-869C-D2FE-0849F98B9302}"/>
              </a:ext>
            </a:extLst>
          </p:cNvPr>
          <p:cNvGrpSpPr/>
          <p:nvPr/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5234CCC-DD87-F69F-6C6E-34E222B58D1D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C8E5FE1-E36D-8990-64F1-3087ADEEABC8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C82286B-9F3F-7155-E2A1-8091DBFEDD9B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12D3254-6BC1-58EA-81FF-6B555DE9E7C9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CB82BB5-9F2E-6B36-CD30-07357566D48B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ABA662E6-CE61-C52D-DD87-243D72A4BEEF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F99FAC98-FD42-914F-F5A4-264F08A028DC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5423C0D-68CE-3D85-12E1-7E9D7E35A16C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0" name="Parallelogram 29">
            <a:extLst>
              <a:ext uri="{FF2B5EF4-FFF2-40B4-BE49-F238E27FC236}">
                <a16:creationId xmlns:a16="http://schemas.microsoft.com/office/drawing/2014/main" id="{471F4AE5-2521-33CC-C18D-9C6744FEEBFF}"/>
              </a:ext>
            </a:extLst>
          </p:cNvPr>
          <p:cNvSpPr/>
          <p:nvPr/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638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7037E-6 L 0.02735 -3.703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5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5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75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3.7037E-7 L 0.02734 -3.7037E-7 " pathEditMode="relative" rAng="0" ptsTypes="AA">
                                      <p:cBhvr>
                                        <p:cTn id="37" dur="75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3.7037E-7 L 0.02734 -3.7037E-7 " pathEditMode="relative" rAng="0" ptsTypes="AA">
                                      <p:cBhvr>
                                        <p:cTn id="47" dur="75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3.7037E-7 L 0.02734 -3.7037E-7 " pathEditMode="relative" rAng="0" ptsTypes="AA">
                                      <p:cBhvr>
                                        <p:cTn id="57" dur="750" spd="-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4" grpId="0"/>
      <p:bldP spid="4" grpId="1"/>
      <p:bldP spid="5" grpId="0" animBg="1"/>
      <p:bldGraphic spid="16" grpId="0" uiExpand="1">
        <p:bldSub>
          <a:bldChart bld="series"/>
        </p:bldSub>
      </p:bldGraphic>
      <p:bldP spid="8" grpId="0"/>
      <p:bldP spid="12" grpId="0" animBg="1"/>
      <p:bldP spid="12" grpId="1" animBg="1"/>
      <p:bldP spid="15" grpId="0" animBg="1"/>
      <p:bldP spid="15" grpId="1" animBg="1"/>
      <p:bldP spid="19" grpId="0" animBg="1"/>
      <p:bldP spid="19" grpId="1" animBg="1"/>
      <p:bldP spid="21" grpId="0"/>
      <p:bldP spid="22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arallelogram 29">
            <a:extLst>
              <a:ext uri="{FF2B5EF4-FFF2-40B4-BE49-F238E27FC236}">
                <a16:creationId xmlns:a16="http://schemas.microsoft.com/office/drawing/2014/main" id="{13437E7C-CF41-8187-4392-81A8F36CA9A9}"/>
              </a:ext>
            </a:extLst>
          </p:cNvPr>
          <p:cNvSpPr/>
          <p:nvPr/>
        </p:nvSpPr>
        <p:spPr>
          <a:xfrm>
            <a:off x="-2827020" y="-1"/>
            <a:ext cx="9006840" cy="6447153"/>
          </a:xfrm>
          <a:prstGeom prst="parallelogram">
            <a:avLst>
              <a:gd name="adj" fmla="val 43280"/>
            </a:avLst>
          </a:pr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7547C954-EB10-9AEB-AC24-827BDEADC024}"/>
              </a:ext>
            </a:extLst>
          </p:cNvPr>
          <p:cNvSpPr/>
          <p:nvPr/>
        </p:nvSpPr>
        <p:spPr>
          <a:xfrm>
            <a:off x="-2827020" y="-1"/>
            <a:ext cx="7833488" cy="6447153"/>
          </a:xfrm>
          <a:prstGeom prst="parallelogram">
            <a:avLst>
              <a:gd name="adj" fmla="val 43213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Parallelogram 21">
            <a:extLst>
              <a:ext uri="{FF2B5EF4-FFF2-40B4-BE49-F238E27FC236}">
                <a16:creationId xmlns:a16="http://schemas.microsoft.com/office/drawing/2014/main" id="{E895AEE2-E758-3D05-5384-AAA0CD78A3B6}"/>
              </a:ext>
            </a:extLst>
          </p:cNvPr>
          <p:cNvSpPr/>
          <p:nvPr/>
        </p:nvSpPr>
        <p:spPr>
          <a:xfrm>
            <a:off x="-304800" y="279400"/>
            <a:ext cx="5379720" cy="563880"/>
          </a:xfrm>
          <a:prstGeom prst="parallelogram">
            <a:avLst>
              <a:gd name="adj" fmla="val 43213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1ECAF44-1CCB-57AE-C0D3-B6014B185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10847"/>
            <a:ext cx="3258852" cy="293828"/>
          </a:xfrm>
        </p:spPr>
        <p:txBody>
          <a:bodyPr/>
          <a:lstStyle/>
          <a:p>
            <a:r>
              <a:rPr lang="en-US"/>
              <a:t>TAKEAWAYS</a:t>
            </a:r>
            <a:endParaRPr lang="en-GB">
              <a:latin typeface="+mn-lt"/>
            </a:endParaRPr>
          </a:p>
        </p:txBody>
      </p:sp>
      <p:sp>
        <p:nvSpPr>
          <p:cNvPr id="21" name="Title 2">
            <a:extLst>
              <a:ext uri="{FF2B5EF4-FFF2-40B4-BE49-F238E27FC236}">
                <a16:creationId xmlns:a16="http://schemas.microsoft.com/office/drawing/2014/main" id="{B8378DCE-ACCD-AE7E-1293-B4607E3E6DBB}"/>
              </a:ext>
            </a:extLst>
          </p:cNvPr>
          <p:cNvSpPr txBox="1">
            <a:spLocks/>
          </p:cNvSpPr>
          <p:nvPr/>
        </p:nvSpPr>
        <p:spPr>
          <a:xfrm>
            <a:off x="502920" y="1121396"/>
            <a:ext cx="3258852" cy="91503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accent2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en-US">
                <a:solidFill>
                  <a:schemeClr val="bg1"/>
                </a:solidFill>
                <a:latin typeface="+mn-lt"/>
              </a:rPr>
              <a:t>FROM EXPANSION</a:t>
            </a:r>
          </a:p>
          <a:p>
            <a:r>
              <a:rPr lang="en-US">
                <a:solidFill>
                  <a:schemeClr val="bg1"/>
                </a:solidFill>
                <a:latin typeface="+mn-lt"/>
              </a:rPr>
              <a:t>TO EXCLUSION </a:t>
            </a:r>
            <a:endParaRPr lang="en-GB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7D0DA79-5DA1-2900-6EC7-7F7846E450B7}"/>
              </a:ext>
            </a:extLst>
          </p:cNvPr>
          <p:cNvSpPr txBox="1">
            <a:spLocks/>
          </p:cNvSpPr>
          <p:nvPr/>
        </p:nvSpPr>
        <p:spPr>
          <a:xfrm>
            <a:off x="7956881" y="1701207"/>
            <a:ext cx="4131955" cy="76884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28578" indent="-228578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/>
              <a:t>The sector shrank more than any year in recent history driven by large cuts by key donors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A1D094C-ACE2-BB50-ED7A-2F79434EF81F}"/>
              </a:ext>
            </a:extLst>
          </p:cNvPr>
          <p:cNvSpPr txBox="1">
            <a:spLocks/>
          </p:cNvSpPr>
          <p:nvPr/>
        </p:nvSpPr>
        <p:spPr>
          <a:xfrm>
            <a:off x="7348449" y="3200611"/>
            <a:ext cx="4272051" cy="49553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28578" indent="-228578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/>
              <a:t>More people are being excluded from assistance as cuts and prioritisation takes hold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4E07139-5E0F-9112-D09F-194905A49580}"/>
              </a:ext>
            </a:extLst>
          </p:cNvPr>
          <p:cNvSpPr txBox="1">
            <a:spLocks/>
          </p:cNvSpPr>
          <p:nvPr/>
        </p:nvSpPr>
        <p:spPr>
          <a:xfrm>
            <a:off x="6844668" y="4528668"/>
            <a:ext cx="5095322" cy="8565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28578" indent="-228578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/>
              <a:t>The worst of the funding cuts may be over –  what is the shape of the new sector that emerges?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3A57B0B-9010-34AB-31FF-97DF5CF00141}"/>
              </a:ext>
            </a:extLst>
          </p:cNvPr>
          <p:cNvGrpSpPr/>
          <p:nvPr/>
        </p:nvGrpSpPr>
        <p:grpSpPr>
          <a:xfrm>
            <a:off x="5019428" y="1665177"/>
            <a:ext cx="2672490" cy="768841"/>
            <a:chOff x="3955685" y="527245"/>
            <a:chExt cx="2672490" cy="768841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0A9AFB79-5180-D45D-4473-CD2B7A3C3E4D}"/>
                </a:ext>
              </a:extLst>
            </p:cNvPr>
            <p:cNvSpPr/>
            <p:nvPr/>
          </p:nvSpPr>
          <p:spPr>
            <a:xfrm>
              <a:off x="3955685" y="527245"/>
              <a:ext cx="2672490" cy="768841"/>
            </a:xfrm>
            <a:prstGeom prst="parallelogram">
              <a:avLst>
                <a:gd name="adj" fmla="val 43213"/>
              </a:avLst>
            </a:pr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D8618C83-8072-05E8-084B-06355A1D07B6}"/>
                </a:ext>
              </a:extLst>
            </p:cNvPr>
            <p:cNvSpPr txBox="1">
              <a:spLocks/>
            </p:cNvSpPr>
            <p:nvPr/>
          </p:nvSpPr>
          <p:spPr>
            <a:xfrm>
              <a:off x="4342481" y="679454"/>
              <a:ext cx="2134996" cy="489311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GB" sz="1800">
                  <a:latin typeface="+mj-lt"/>
                </a:rPr>
                <a:t>HUMANITARIAN DEPRESSION</a:t>
              </a:r>
              <a:br>
                <a:rPr lang="en-GB" sz="1800">
                  <a:latin typeface="+mj-lt"/>
                </a:rPr>
              </a:br>
              <a:endParaRPr lang="en-GB" sz="1800">
                <a:latin typeface="+mj-lt"/>
              </a:endParaRPr>
            </a:p>
            <a:p>
              <a:pPr marL="0" indent="0">
                <a:buNone/>
              </a:pPr>
              <a:endParaRPr lang="en-GB" sz="180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41DCC38-7F46-5977-0A2A-D68DA36C8C8F}"/>
              </a:ext>
            </a:extLst>
          </p:cNvPr>
          <p:cNvGrpSpPr/>
          <p:nvPr/>
        </p:nvGrpSpPr>
        <p:grpSpPr>
          <a:xfrm>
            <a:off x="-1771523" y="-4394529"/>
            <a:ext cx="8828107" cy="8300672"/>
            <a:chOff x="-2862698" y="-5696369"/>
            <a:chExt cx="8828107" cy="8300672"/>
          </a:xfrm>
        </p:grpSpPr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A74589D1-A45B-C3C2-1460-D04A79B53918}"/>
                </a:ext>
              </a:extLst>
            </p:cNvPr>
            <p:cNvSpPr/>
            <p:nvPr/>
          </p:nvSpPr>
          <p:spPr>
            <a:xfrm>
              <a:off x="3292919" y="1835462"/>
              <a:ext cx="2672490" cy="768841"/>
            </a:xfrm>
            <a:prstGeom prst="parallelogram">
              <a:avLst>
                <a:gd name="adj" fmla="val 43213"/>
              </a:avLst>
            </a:pr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GB">
                  <a:solidFill>
                    <a:schemeClr val="bg1"/>
                  </a:solidFill>
                </a:rPr>
                <a:t>GROWING EXCLUSION</a:t>
              </a:r>
            </a:p>
          </p:txBody>
        </p:sp>
        <p:sp>
          <p:nvSpPr>
            <p:cNvPr id="5" name="Content Placeholder 2">
              <a:extLst>
                <a:ext uri="{FF2B5EF4-FFF2-40B4-BE49-F238E27FC236}">
                  <a16:creationId xmlns:a16="http://schemas.microsoft.com/office/drawing/2014/main" id="{EA606F31-A452-2AB6-8D6D-42BF9B3C5205}"/>
                </a:ext>
              </a:extLst>
            </p:cNvPr>
            <p:cNvSpPr txBox="1">
              <a:spLocks/>
            </p:cNvSpPr>
            <p:nvPr/>
          </p:nvSpPr>
          <p:spPr>
            <a:xfrm>
              <a:off x="-2862698" y="-5696369"/>
              <a:ext cx="2049961" cy="489311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GB" sz="1800">
                  <a:solidFill>
                    <a:schemeClr val="bg1"/>
                  </a:solidFill>
                </a:rPr>
                <a:t>EXCLUSION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CEBB753-287F-3E70-AE8D-D18AADDE2123}"/>
              </a:ext>
            </a:extLst>
          </p:cNvPr>
          <p:cNvGrpSpPr/>
          <p:nvPr/>
        </p:nvGrpSpPr>
        <p:grpSpPr>
          <a:xfrm>
            <a:off x="3886086" y="4468751"/>
            <a:ext cx="2672490" cy="768841"/>
            <a:chOff x="2950813" y="2796525"/>
            <a:chExt cx="2672490" cy="768841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97131C32-1CAA-F6F0-6E53-7A4762A079B4}"/>
                </a:ext>
              </a:extLst>
            </p:cNvPr>
            <p:cNvSpPr/>
            <p:nvPr/>
          </p:nvSpPr>
          <p:spPr>
            <a:xfrm>
              <a:off x="2950813" y="2796525"/>
              <a:ext cx="2672490" cy="768841"/>
            </a:xfrm>
            <a:prstGeom prst="parallelogram">
              <a:avLst>
                <a:gd name="adj" fmla="val 43213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" name="Content Placeholder 2">
              <a:extLst>
                <a:ext uri="{FF2B5EF4-FFF2-40B4-BE49-F238E27FC236}">
                  <a16:creationId xmlns:a16="http://schemas.microsoft.com/office/drawing/2014/main" id="{14426294-378D-FE14-0EE9-1D6FCD7C68CF}"/>
                </a:ext>
              </a:extLst>
            </p:cNvPr>
            <p:cNvSpPr txBox="1">
              <a:spLocks/>
            </p:cNvSpPr>
            <p:nvPr/>
          </p:nvSpPr>
          <p:spPr>
            <a:xfrm>
              <a:off x="3304211" y="2947641"/>
              <a:ext cx="2137870" cy="212609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GB" sz="1800">
                  <a:solidFill>
                    <a:schemeClr val="bg1"/>
                  </a:solidFill>
                </a:rPr>
                <a:t>A NEW EQUILIBRIUM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87151935-F90A-6C31-1A99-53BF25180C05}"/>
              </a:ext>
            </a:extLst>
          </p:cNvPr>
          <p:cNvSpPr txBox="1"/>
          <p:nvPr/>
        </p:nvSpPr>
        <p:spPr>
          <a:xfrm>
            <a:off x="4308848" y="1612368"/>
            <a:ext cx="8920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A9CCDE0-7920-49AB-3B51-75E55941D509}"/>
              </a:ext>
            </a:extLst>
          </p:cNvPr>
          <p:cNvSpPr txBox="1"/>
          <p:nvPr/>
        </p:nvSpPr>
        <p:spPr>
          <a:xfrm>
            <a:off x="3564916" y="3145971"/>
            <a:ext cx="8920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669B6C4-DA03-757A-BA7E-D18AAED7BA95}"/>
              </a:ext>
            </a:extLst>
          </p:cNvPr>
          <p:cNvSpPr txBox="1"/>
          <p:nvPr/>
        </p:nvSpPr>
        <p:spPr>
          <a:xfrm>
            <a:off x="3065712" y="4480409"/>
            <a:ext cx="8920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</a:t>
            </a:r>
            <a:r>
              <a:rPr lang="en-GB" sz="4000">
                <a:solidFill>
                  <a:prstClr val="white"/>
                </a:solidFill>
                <a:latin typeface="Capitana Semibold"/>
              </a:rPr>
              <a:t>3</a:t>
            </a:r>
            <a:endParaRPr kumimoji="0" lang="en-GB" sz="4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pitana Semibold"/>
              <a:ea typeface="+mn-ea"/>
              <a:cs typeface="+mn-cs"/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A6096951-F1ED-E058-5F97-0DC4BF4D8F8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2389" y="6571734"/>
            <a:ext cx="4114800" cy="358775"/>
          </a:xfrm>
        </p:spPr>
        <p:txBody>
          <a:bodyPr/>
          <a:lstStyle/>
          <a:p>
            <a:pPr defTabSz="914400"/>
            <a:r>
              <a:rPr lang="en-US"/>
              <a:t>Global Humanitarian Assistance Report 2026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599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1.66667E-6 -3.33333E-6 L 0.02734 -3.33333E-6 " pathEditMode="relative" rAng="0" ptsTypes="AA">
                                      <p:cBhvr>
                                        <p:cTn id="21" dur="75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32" dur="400" fill="hold"/>
                                        <p:tgtEl>
                                          <p:spTgt spid="2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42" presetClass="path" presetSubtype="0" accel="21000" decel="7900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1.45833E-6 0.0125 L -1.45833E-6 3.7037E-7 " pathEditMode="relative" rAng="0" ptsTypes="AA">
                                      <p:cBhvr>
                                        <p:cTn id="34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1.45833E-6 4.81481E-6 L 0.02734 4.81481E-6 " pathEditMode="relative" rAng="0" ptsTypes="AA">
                                      <p:cBhvr>
                                        <p:cTn id="39" dur="750" spd="-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51" dur="400" fill="hold"/>
                                        <p:tgtEl>
                                          <p:spTgt spid="27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42" presetClass="path" presetSubtype="0" accel="21000" decel="7900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1.45833E-6 0.0125 L -1.45833E-6 3.7037E-7 " pathEditMode="relative" rAng="0" ptsTypes="AA">
                                      <p:cBhvr>
                                        <p:cTn id="53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5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1.45833E-6 4.81481E-6 L 0.02734 4.81481E-6 " pathEditMode="relative" rAng="0" ptsTypes="AA">
                                      <p:cBhvr>
                                        <p:cTn id="58" dur="750" spd="-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2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70" dur="400" fill="hold"/>
                                        <p:tgtEl>
                                          <p:spTgt spid="28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42" presetClass="path" presetSubtype="0" accel="21000" decel="7900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1.45833E-6 0.0125 L -1.45833E-6 3.7037E-7 " pathEditMode="relative" rAng="0" ptsTypes="AA">
                                      <p:cBhvr>
                                        <p:cTn id="72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5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1.45833E-6 4.81481E-6 L 0.02734 4.81481E-6 " pathEditMode="relative" rAng="0" ptsTypes="AA">
                                      <p:cBhvr>
                                        <p:cTn id="77" dur="75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8" grpId="0" animBg="1"/>
      <p:bldP spid="22" grpId="0" animBg="1"/>
      <p:bldP spid="3" grpId="0"/>
      <p:bldP spid="3" grpId="1"/>
      <p:bldP spid="21" grpId="0"/>
      <p:bldP spid="10" grpId="0"/>
      <p:bldP spid="11" grpId="0"/>
      <p:bldP spid="12" grpId="0"/>
      <p:bldP spid="26" grpId="0"/>
      <p:bldP spid="26" grpId="1"/>
      <p:bldP spid="26" grpId="2"/>
      <p:bldP spid="27" grpId="0"/>
      <p:bldP spid="27" grpId="1"/>
      <p:bldP spid="27" grpId="2"/>
      <p:bldP spid="28" grpId="0"/>
      <p:bldP spid="28" grpId="1"/>
      <p:bldP spid="28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CE8F6CB-EC06-4BEF-302A-8DC97D608BE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E5CD3A0-4D44-CAE1-4010-52171382B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4379" y="2826584"/>
            <a:ext cx="5292000" cy="915034"/>
          </a:xfrm>
        </p:spPr>
        <p:txBody>
          <a:bodyPr/>
          <a:lstStyle/>
          <a:p>
            <a:r>
              <a:rPr lang="en-GB" sz="4400">
                <a:solidFill>
                  <a:schemeClr val="bg1"/>
                </a:solidFill>
              </a:rPr>
              <a:t>FROM MONOPOLY TO MULTIPOLARITY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5210FD6-C83B-A3D9-A27F-B84D610F5BAE}"/>
              </a:ext>
            </a:extLst>
          </p:cNvPr>
          <p:cNvGrpSpPr/>
          <p:nvPr/>
        </p:nvGrpSpPr>
        <p:grpSpPr>
          <a:xfrm>
            <a:off x="363941" y="3113124"/>
            <a:ext cx="5721234" cy="1922175"/>
            <a:chOff x="363941" y="3113124"/>
            <a:chExt cx="5721234" cy="1922175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4CBD88A-51BF-4C25-97EE-2924F2A3D7BB}"/>
                </a:ext>
              </a:extLst>
            </p:cNvPr>
            <p:cNvSpPr/>
            <p:nvPr/>
          </p:nvSpPr>
          <p:spPr>
            <a:xfrm rot="766889">
              <a:off x="1053375" y="4184367"/>
              <a:ext cx="3512345" cy="317222"/>
            </a:xfrm>
            <a:custGeom>
              <a:avLst/>
              <a:gdLst>
                <a:gd name="connsiteX0" fmla="*/ 0 w 2635316"/>
                <a:gd name="connsiteY0" fmla="*/ 11065 h 238012"/>
                <a:gd name="connsiteX1" fmla="*/ 188912 w 2635316"/>
                <a:gd name="connsiteY1" fmla="*/ 238013 h 238012"/>
                <a:gd name="connsiteX2" fmla="*/ 2378977 w 2635316"/>
                <a:gd name="connsiteY2" fmla="*/ 228907 h 238012"/>
                <a:gd name="connsiteX3" fmla="*/ 2635317 w 2635316"/>
                <a:gd name="connsiteY3" fmla="*/ 0 h 238012"/>
                <a:gd name="connsiteX4" fmla="*/ 0 w 2635316"/>
                <a:gd name="connsiteY4" fmla="*/ 11065 h 238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5316" h="238012">
                  <a:moveTo>
                    <a:pt x="0" y="11065"/>
                  </a:moveTo>
                  <a:lnTo>
                    <a:pt x="188912" y="238013"/>
                  </a:lnTo>
                  <a:lnTo>
                    <a:pt x="2378977" y="228907"/>
                  </a:lnTo>
                  <a:lnTo>
                    <a:pt x="2635317" y="0"/>
                  </a:lnTo>
                  <a:lnTo>
                    <a:pt x="0" y="11065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48F090A-DD43-23E4-5547-31DC26151EEB}"/>
                </a:ext>
              </a:extLst>
            </p:cNvPr>
            <p:cNvSpPr/>
            <p:nvPr/>
          </p:nvSpPr>
          <p:spPr>
            <a:xfrm rot="766889">
              <a:off x="1401083" y="4722839"/>
              <a:ext cx="2401372" cy="312460"/>
            </a:xfrm>
            <a:custGeom>
              <a:avLst/>
              <a:gdLst>
                <a:gd name="connsiteX0" fmla="*/ 0 w 1801752"/>
                <a:gd name="connsiteY0" fmla="*/ 7492 h 234439"/>
                <a:gd name="connsiteX1" fmla="*/ 188912 w 1801752"/>
                <a:gd name="connsiteY1" fmla="*/ 234440 h 234439"/>
                <a:gd name="connsiteX2" fmla="*/ 1545413 w 1801752"/>
                <a:gd name="connsiteY2" fmla="*/ 228792 h 234439"/>
                <a:gd name="connsiteX3" fmla="*/ 1801753 w 1801752"/>
                <a:gd name="connsiteY3" fmla="*/ 0 h 234439"/>
                <a:gd name="connsiteX4" fmla="*/ 0 w 1801752"/>
                <a:gd name="connsiteY4" fmla="*/ 7492 h 234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1752" h="234439">
                  <a:moveTo>
                    <a:pt x="0" y="7492"/>
                  </a:moveTo>
                  <a:lnTo>
                    <a:pt x="188912" y="234440"/>
                  </a:lnTo>
                  <a:lnTo>
                    <a:pt x="1545413" y="228792"/>
                  </a:lnTo>
                  <a:lnTo>
                    <a:pt x="1801753" y="0"/>
                  </a:lnTo>
                  <a:lnTo>
                    <a:pt x="0" y="7492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FC3380BF-CD88-E9E4-D828-42B67AB486C5}"/>
                </a:ext>
              </a:extLst>
            </p:cNvPr>
            <p:cNvSpPr/>
            <p:nvPr/>
          </p:nvSpPr>
          <p:spPr>
            <a:xfrm rot="766889">
              <a:off x="695777" y="3630860"/>
              <a:ext cx="4654964" cy="321984"/>
            </a:xfrm>
            <a:custGeom>
              <a:avLst/>
              <a:gdLst>
                <a:gd name="connsiteX0" fmla="*/ 0 w 3492624"/>
                <a:gd name="connsiteY0" fmla="*/ 14638 h 241585"/>
                <a:gd name="connsiteX1" fmla="*/ 188912 w 3492624"/>
                <a:gd name="connsiteY1" fmla="*/ 241586 h 241585"/>
                <a:gd name="connsiteX2" fmla="*/ 3236285 w 3492624"/>
                <a:gd name="connsiteY2" fmla="*/ 228792 h 241585"/>
                <a:gd name="connsiteX3" fmla="*/ 3492625 w 3492624"/>
                <a:gd name="connsiteY3" fmla="*/ 0 h 241585"/>
                <a:gd name="connsiteX4" fmla="*/ 0 w 3492624"/>
                <a:gd name="connsiteY4" fmla="*/ 14638 h 241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92624" h="241585">
                  <a:moveTo>
                    <a:pt x="0" y="14638"/>
                  </a:moveTo>
                  <a:lnTo>
                    <a:pt x="188912" y="241586"/>
                  </a:lnTo>
                  <a:lnTo>
                    <a:pt x="3236285" y="228792"/>
                  </a:lnTo>
                  <a:lnTo>
                    <a:pt x="3492625" y="0"/>
                  </a:lnTo>
                  <a:lnTo>
                    <a:pt x="0" y="14638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A5487F7-5DCE-F14D-E9DE-CFA9042C789D}"/>
                </a:ext>
              </a:extLst>
            </p:cNvPr>
            <p:cNvSpPr/>
            <p:nvPr/>
          </p:nvSpPr>
          <p:spPr>
            <a:xfrm rot="766889">
              <a:off x="363941" y="3113124"/>
              <a:ext cx="5721234" cy="326440"/>
            </a:xfrm>
            <a:custGeom>
              <a:avLst/>
              <a:gdLst>
                <a:gd name="connsiteX0" fmla="*/ 1383 w 4292647"/>
                <a:gd name="connsiteY0" fmla="*/ 17981 h 244928"/>
                <a:gd name="connsiteX1" fmla="*/ 0 w 4292647"/>
                <a:gd name="connsiteY1" fmla="*/ 20516 h 244928"/>
                <a:gd name="connsiteX2" fmla="*/ 186837 w 4292647"/>
                <a:gd name="connsiteY2" fmla="*/ 244929 h 244928"/>
                <a:gd name="connsiteX3" fmla="*/ 4036424 w 4292647"/>
                <a:gd name="connsiteY3" fmla="*/ 228792 h 244928"/>
                <a:gd name="connsiteX4" fmla="*/ 4292648 w 4292647"/>
                <a:gd name="connsiteY4" fmla="*/ 0 h 244928"/>
                <a:gd name="connsiteX5" fmla="*/ 1383 w 4292647"/>
                <a:gd name="connsiteY5" fmla="*/ 17981 h 244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92647" h="244928">
                  <a:moveTo>
                    <a:pt x="1383" y="17981"/>
                  </a:moveTo>
                  <a:lnTo>
                    <a:pt x="0" y="20516"/>
                  </a:lnTo>
                  <a:lnTo>
                    <a:pt x="186837" y="244929"/>
                  </a:lnTo>
                  <a:lnTo>
                    <a:pt x="4036424" y="228792"/>
                  </a:lnTo>
                  <a:lnTo>
                    <a:pt x="4292648" y="0"/>
                  </a:lnTo>
                  <a:lnTo>
                    <a:pt x="1383" y="17981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C630F45-1841-3486-CE76-CA5D7A85241E}"/>
              </a:ext>
            </a:extLst>
          </p:cNvPr>
          <p:cNvGrpSpPr/>
          <p:nvPr/>
        </p:nvGrpSpPr>
        <p:grpSpPr>
          <a:xfrm>
            <a:off x="878942" y="3098128"/>
            <a:ext cx="5855797" cy="4767153"/>
            <a:chOff x="878942" y="3098128"/>
            <a:chExt cx="5855797" cy="4767153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23F8B22-F00A-1046-DADA-209CA4D64C4E}"/>
                </a:ext>
              </a:extLst>
            </p:cNvPr>
            <p:cNvSpPr/>
            <p:nvPr/>
          </p:nvSpPr>
          <p:spPr>
            <a:xfrm rot="766889">
              <a:off x="1664767" y="3654403"/>
              <a:ext cx="4445581" cy="3951849"/>
            </a:xfrm>
            <a:custGeom>
              <a:avLst/>
              <a:gdLst>
                <a:gd name="connsiteX0" fmla="*/ 0 w 3335524"/>
                <a:gd name="connsiteY0" fmla="*/ 2965077 h 2965077"/>
                <a:gd name="connsiteX1" fmla="*/ 336445 w 3335524"/>
                <a:gd name="connsiteY1" fmla="*/ 2965077 h 2965077"/>
                <a:gd name="connsiteX2" fmla="*/ 3335524 w 3335524"/>
                <a:gd name="connsiteY2" fmla="*/ 257377 h 2965077"/>
                <a:gd name="connsiteX3" fmla="*/ 3284234 w 3335524"/>
                <a:gd name="connsiteY3" fmla="*/ 0 h 2965077"/>
                <a:gd name="connsiteX4" fmla="*/ 0 w 3335524"/>
                <a:gd name="connsiteY4" fmla="*/ 2965077 h 2965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35524" h="2965077">
                  <a:moveTo>
                    <a:pt x="0" y="2965077"/>
                  </a:moveTo>
                  <a:lnTo>
                    <a:pt x="336445" y="2965077"/>
                  </a:lnTo>
                  <a:lnTo>
                    <a:pt x="3335524" y="257377"/>
                  </a:lnTo>
                  <a:lnTo>
                    <a:pt x="3284234" y="0"/>
                  </a:lnTo>
                  <a:lnTo>
                    <a:pt x="0" y="2965077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714D0F0-FF47-9FAC-4112-E855BC4C3B78}"/>
                </a:ext>
              </a:extLst>
            </p:cNvPr>
            <p:cNvSpPr/>
            <p:nvPr/>
          </p:nvSpPr>
          <p:spPr>
            <a:xfrm rot="766889">
              <a:off x="878942" y="3098128"/>
              <a:ext cx="4917653" cy="4377987"/>
            </a:xfrm>
            <a:custGeom>
              <a:avLst/>
              <a:gdLst>
                <a:gd name="connsiteX0" fmla="*/ 0 w 3689720"/>
                <a:gd name="connsiteY0" fmla="*/ 3284810 h 3284809"/>
                <a:gd name="connsiteX1" fmla="*/ 336445 w 3689720"/>
                <a:gd name="connsiteY1" fmla="*/ 3284810 h 3284809"/>
                <a:gd name="connsiteX2" fmla="*/ 3689720 w 3689720"/>
                <a:gd name="connsiteY2" fmla="*/ 257377 h 3284809"/>
                <a:gd name="connsiteX3" fmla="*/ 3638429 w 3689720"/>
                <a:gd name="connsiteY3" fmla="*/ 0 h 3284809"/>
                <a:gd name="connsiteX4" fmla="*/ 0 w 3689720"/>
                <a:gd name="connsiteY4" fmla="*/ 3284810 h 3284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89720" h="3284809">
                  <a:moveTo>
                    <a:pt x="0" y="3284810"/>
                  </a:moveTo>
                  <a:lnTo>
                    <a:pt x="336445" y="3284810"/>
                  </a:lnTo>
                  <a:lnTo>
                    <a:pt x="3689720" y="257377"/>
                  </a:lnTo>
                  <a:lnTo>
                    <a:pt x="3638429" y="0"/>
                  </a:lnTo>
                  <a:lnTo>
                    <a:pt x="0" y="3284810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06D6752-39D6-0252-B89A-FECCF2D7B983}"/>
                </a:ext>
              </a:extLst>
            </p:cNvPr>
            <p:cNvSpPr/>
            <p:nvPr/>
          </p:nvSpPr>
          <p:spPr>
            <a:xfrm rot="766889">
              <a:off x="2472786" y="4226487"/>
              <a:ext cx="3960146" cy="3513574"/>
            </a:xfrm>
            <a:custGeom>
              <a:avLst/>
              <a:gdLst>
                <a:gd name="connsiteX0" fmla="*/ 0 w 2971301"/>
                <a:gd name="connsiteY0" fmla="*/ 2636239 h 2636239"/>
                <a:gd name="connsiteX1" fmla="*/ 336446 w 2971301"/>
                <a:gd name="connsiteY1" fmla="*/ 2636239 h 2636239"/>
                <a:gd name="connsiteX2" fmla="*/ 2971301 w 2971301"/>
                <a:gd name="connsiteY2" fmla="*/ 257377 h 2636239"/>
                <a:gd name="connsiteX3" fmla="*/ 2920010 w 2971301"/>
                <a:gd name="connsiteY3" fmla="*/ 0 h 2636239"/>
                <a:gd name="connsiteX4" fmla="*/ 0 w 2971301"/>
                <a:gd name="connsiteY4" fmla="*/ 2636239 h 263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71301" h="2636239">
                  <a:moveTo>
                    <a:pt x="0" y="2636239"/>
                  </a:moveTo>
                  <a:lnTo>
                    <a:pt x="336446" y="2636239"/>
                  </a:lnTo>
                  <a:lnTo>
                    <a:pt x="2971301" y="257377"/>
                  </a:lnTo>
                  <a:lnTo>
                    <a:pt x="2920010" y="0"/>
                  </a:lnTo>
                  <a:lnTo>
                    <a:pt x="0" y="2636239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6606C7A-5E7A-7546-9199-E2D5D2566E07}"/>
                </a:ext>
              </a:extLst>
            </p:cNvPr>
            <p:cNvSpPr/>
            <p:nvPr/>
          </p:nvSpPr>
          <p:spPr>
            <a:xfrm rot="766889">
              <a:off x="3228999" y="4761870"/>
              <a:ext cx="3505740" cy="3103411"/>
            </a:xfrm>
            <a:custGeom>
              <a:avLst/>
              <a:gdLst>
                <a:gd name="connsiteX0" fmla="*/ 0 w 2630360"/>
                <a:gd name="connsiteY0" fmla="*/ 2328493 h 2328493"/>
                <a:gd name="connsiteX1" fmla="*/ 336330 w 2630360"/>
                <a:gd name="connsiteY1" fmla="*/ 2328493 h 2328493"/>
                <a:gd name="connsiteX2" fmla="*/ 2630360 w 2630360"/>
                <a:gd name="connsiteY2" fmla="*/ 257377 h 2328493"/>
                <a:gd name="connsiteX3" fmla="*/ 2579070 w 2630360"/>
                <a:gd name="connsiteY3" fmla="*/ 0 h 2328493"/>
                <a:gd name="connsiteX4" fmla="*/ 0 w 2630360"/>
                <a:gd name="connsiteY4" fmla="*/ 2328493 h 2328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0360" h="2328493">
                  <a:moveTo>
                    <a:pt x="0" y="2328493"/>
                  </a:moveTo>
                  <a:lnTo>
                    <a:pt x="336330" y="2328493"/>
                  </a:lnTo>
                  <a:lnTo>
                    <a:pt x="2630360" y="257377"/>
                  </a:lnTo>
                  <a:lnTo>
                    <a:pt x="2579070" y="0"/>
                  </a:lnTo>
                  <a:lnTo>
                    <a:pt x="0" y="2328493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838C06E-331F-4C31-534C-DDD517B41064}"/>
              </a:ext>
            </a:extLst>
          </p:cNvPr>
          <p:cNvGrpSpPr/>
          <p:nvPr/>
        </p:nvGrpSpPr>
        <p:grpSpPr>
          <a:xfrm>
            <a:off x="939609" y="-1656249"/>
            <a:ext cx="8407573" cy="5428414"/>
            <a:chOff x="939609" y="-1656249"/>
            <a:chExt cx="8407573" cy="542841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4FC6CBD-C894-F050-8271-0B5970BC4CA2}"/>
                </a:ext>
              </a:extLst>
            </p:cNvPr>
            <p:cNvSpPr/>
            <p:nvPr/>
          </p:nvSpPr>
          <p:spPr>
            <a:xfrm rot="766889">
              <a:off x="2607869" y="-1279064"/>
              <a:ext cx="5906345" cy="4866497"/>
            </a:xfrm>
            <a:custGeom>
              <a:avLst/>
              <a:gdLst>
                <a:gd name="connsiteX0" fmla="*/ 4091749 w 4431536"/>
                <a:gd name="connsiteY0" fmla="*/ 0 h 3651338"/>
                <a:gd name="connsiteX1" fmla="*/ 0 w 4431536"/>
                <a:gd name="connsiteY1" fmla="*/ 3651338 h 3651338"/>
                <a:gd name="connsiteX2" fmla="*/ 341863 w 4431536"/>
                <a:gd name="connsiteY2" fmla="*/ 3649494 h 3651338"/>
                <a:gd name="connsiteX3" fmla="*/ 4431537 w 4431536"/>
                <a:gd name="connsiteY3" fmla="*/ 0 h 3651338"/>
                <a:gd name="connsiteX4" fmla="*/ 4091749 w 4431536"/>
                <a:gd name="connsiteY4" fmla="*/ 0 h 3651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1536" h="3651338">
                  <a:moveTo>
                    <a:pt x="4091749" y="0"/>
                  </a:moveTo>
                  <a:lnTo>
                    <a:pt x="0" y="3651338"/>
                  </a:lnTo>
                  <a:lnTo>
                    <a:pt x="341863" y="3649494"/>
                  </a:lnTo>
                  <a:lnTo>
                    <a:pt x="4431537" y="0"/>
                  </a:lnTo>
                  <a:lnTo>
                    <a:pt x="4091749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71F11EF-A0E6-BC3D-BC73-FA7A9AB4C130}"/>
                </a:ext>
              </a:extLst>
            </p:cNvPr>
            <p:cNvSpPr/>
            <p:nvPr/>
          </p:nvSpPr>
          <p:spPr>
            <a:xfrm rot="766889">
              <a:off x="3446061" y="-1089569"/>
              <a:ext cx="5901121" cy="4861734"/>
            </a:xfrm>
            <a:custGeom>
              <a:avLst/>
              <a:gdLst>
                <a:gd name="connsiteX0" fmla="*/ 4087830 w 4427617"/>
                <a:gd name="connsiteY0" fmla="*/ 0 h 3647765"/>
                <a:gd name="connsiteX1" fmla="*/ 0 w 4427617"/>
                <a:gd name="connsiteY1" fmla="*/ 3647765 h 3647765"/>
                <a:gd name="connsiteX2" fmla="*/ 341748 w 4427617"/>
                <a:gd name="connsiteY2" fmla="*/ 3646036 h 3647765"/>
                <a:gd name="connsiteX3" fmla="*/ 4427618 w 4427617"/>
                <a:gd name="connsiteY3" fmla="*/ 0 h 3647765"/>
                <a:gd name="connsiteX4" fmla="*/ 4087830 w 4427617"/>
                <a:gd name="connsiteY4" fmla="*/ 0 h 3647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27617" h="3647765">
                  <a:moveTo>
                    <a:pt x="4087830" y="0"/>
                  </a:moveTo>
                  <a:lnTo>
                    <a:pt x="0" y="3647765"/>
                  </a:lnTo>
                  <a:lnTo>
                    <a:pt x="341748" y="3646036"/>
                  </a:lnTo>
                  <a:lnTo>
                    <a:pt x="4427618" y="0"/>
                  </a:lnTo>
                  <a:lnTo>
                    <a:pt x="4087830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FE3E457-B742-5812-2879-11F915C6F809}"/>
                </a:ext>
              </a:extLst>
            </p:cNvPr>
            <p:cNvSpPr/>
            <p:nvPr/>
          </p:nvSpPr>
          <p:spPr>
            <a:xfrm rot="766889">
              <a:off x="1746005" y="-1473929"/>
              <a:ext cx="5911568" cy="4871259"/>
            </a:xfrm>
            <a:custGeom>
              <a:avLst/>
              <a:gdLst>
                <a:gd name="connsiteX0" fmla="*/ 4095783 w 4435455"/>
                <a:gd name="connsiteY0" fmla="*/ 0 h 3654911"/>
                <a:gd name="connsiteX1" fmla="*/ 0 w 4435455"/>
                <a:gd name="connsiteY1" fmla="*/ 3654911 h 3654911"/>
                <a:gd name="connsiteX2" fmla="*/ 341863 w 4435455"/>
                <a:gd name="connsiteY2" fmla="*/ 3653067 h 3654911"/>
                <a:gd name="connsiteX3" fmla="*/ 4435456 w 4435455"/>
                <a:gd name="connsiteY3" fmla="*/ 0 h 3654911"/>
                <a:gd name="connsiteX4" fmla="*/ 4095783 w 4435455"/>
                <a:gd name="connsiteY4" fmla="*/ 0 h 365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5455" h="3654911">
                  <a:moveTo>
                    <a:pt x="4095783" y="0"/>
                  </a:moveTo>
                  <a:lnTo>
                    <a:pt x="0" y="3654911"/>
                  </a:lnTo>
                  <a:lnTo>
                    <a:pt x="341863" y="3653067"/>
                  </a:lnTo>
                  <a:lnTo>
                    <a:pt x="4435456" y="0"/>
                  </a:lnTo>
                  <a:lnTo>
                    <a:pt x="4095783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E0BCF4BA-4B42-E7EE-30D5-20923EB457A9}"/>
                </a:ext>
              </a:extLst>
            </p:cNvPr>
            <p:cNvSpPr/>
            <p:nvPr/>
          </p:nvSpPr>
          <p:spPr>
            <a:xfrm rot="766889">
              <a:off x="939609" y="-1656249"/>
              <a:ext cx="5916483" cy="4875713"/>
            </a:xfrm>
            <a:custGeom>
              <a:avLst/>
              <a:gdLst>
                <a:gd name="connsiteX0" fmla="*/ 4099471 w 4439143"/>
                <a:gd name="connsiteY0" fmla="*/ 0 h 3658253"/>
                <a:gd name="connsiteX1" fmla="*/ 0 w 4439143"/>
                <a:gd name="connsiteY1" fmla="*/ 3658254 h 3658253"/>
                <a:gd name="connsiteX2" fmla="*/ 341747 w 4439143"/>
                <a:gd name="connsiteY2" fmla="*/ 3656410 h 3658253"/>
                <a:gd name="connsiteX3" fmla="*/ 4439144 w 4439143"/>
                <a:gd name="connsiteY3" fmla="*/ 0 h 3658253"/>
                <a:gd name="connsiteX4" fmla="*/ 4099471 w 4439143"/>
                <a:gd name="connsiteY4" fmla="*/ 0 h 3658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143" h="3658253">
                  <a:moveTo>
                    <a:pt x="4099471" y="0"/>
                  </a:moveTo>
                  <a:lnTo>
                    <a:pt x="0" y="3658254"/>
                  </a:lnTo>
                  <a:lnTo>
                    <a:pt x="341747" y="3656410"/>
                  </a:lnTo>
                  <a:lnTo>
                    <a:pt x="4439144" y="0"/>
                  </a:lnTo>
                  <a:lnTo>
                    <a:pt x="4099471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804D8511-B8EA-0BD9-EA0C-5F07884F73D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2389" y="6571734"/>
            <a:ext cx="4114800" cy="358775"/>
          </a:xfrm>
        </p:spPr>
        <p:txBody>
          <a:bodyPr/>
          <a:lstStyle/>
          <a:p>
            <a:pPr defTabSz="914400"/>
            <a:r>
              <a:rPr lang="en-US">
                <a:solidFill>
                  <a:schemeClr val="bg1"/>
                </a:solidFill>
              </a:rPr>
              <a:t>Global Humanitarian Assistance Report 2026 </a:t>
            </a:r>
            <a:endParaRPr lang="en-GB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118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4.81481E-6 L 0.02734 4.81481E-6 " pathEditMode="relative" rAng="0" ptsTypes="AA">
                                      <p:cBhvr>
                                        <p:cTn id="9" dur="75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arallelogram 13">
            <a:extLst>
              <a:ext uri="{FF2B5EF4-FFF2-40B4-BE49-F238E27FC236}">
                <a16:creationId xmlns:a16="http://schemas.microsoft.com/office/drawing/2014/main" id="{0A7B3FA4-8CAE-8F6F-05E1-039F4915B149}"/>
              </a:ext>
            </a:extLst>
          </p:cNvPr>
          <p:cNvSpPr/>
          <p:nvPr/>
        </p:nvSpPr>
        <p:spPr>
          <a:xfrm>
            <a:off x="5024381" y="1590041"/>
            <a:ext cx="4155947" cy="373068"/>
          </a:xfrm>
          <a:prstGeom prst="parallelogram">
            <a:avLst>
              <a:gd name="adj" fmla="val 26421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Parallelogram 10">
            <a:extLst>
              <a:ext uri="{FF2B5EF4-FFF2-40B4-BE49-F238E27FC236}">
                <a16:creationId xmlns:a16="http://schemas.microsoft.com/office/drawing/2014/main" id="{12E2E47E-1099-0408-196D-9E94888C06BC}"/>
              </a:ext>
            </a:extLst>
          </p:cNvPr>
          <p:cNvSpPr/>
          <p:nvPr/>
        </p:nvSpPr>
        <p:spPr>
          <a:xfrm>
            <a:off x="515112" y="1590041"/>
            <a:ext cx="4155947" cy="373068"/>
          </a:xfrm>
          <a:prstGeom prst="parallelogram">
            <a:avLst>
              <a:gd name="adj" fmla="val 26421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48" name="Parallelogram 47">
            <a:extLst>
              <a:ext uri="{FF2B5EF4-FFF2-40B4-BE49-F238E27FC236}">
                <a16:creationId xmlns:a16="http://schemas.microsoft.com/office/drawing/2014/main" id="{4D1A4B50-2689-F3F2-2BEE-14613AE17FE5}"/>
              </a:ext>
            </a:extLst>
          </p:cNvPr>
          <p:cNvSpPr/>
          <p:nvPr/>
        </p:nvSpPr>
        <p:spPr>
          <a:xfrm>
            <a:off x="7825170" y="2041828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49" name="Parallelogram 48">
            <a:extLst>
              <a:ext uri="{FF2B5EF4-FFF2-40B4-BE49-F238E27FC236}">
                <a16:creationId xmlns:a16="http://schemas.microsoft.com/office/drawing/2014/main" id="{CCCDEB2D-E5F6-8C41-3D8A-66A51ADCB300}"/>
              </a:ext>
            </a:extLst>
          </p:cNvPr>
          <p:cNvSpPr/>
          <p:nvPr/>
        </p:nvSpPr>
        <p:spPr>
          <a:xfrm>
            <a:off x="7825170" y="2844134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Parallelogram 49">
            <a:extLst>
              <a:ext uri="{FF2B5EF4-FFF2-40B4-BE49-F238E27FC236}">
                <a16:creationId xmlns:a16="http://schemas.microsoft.com/office/drawing/2014/main" id="{C536BBE8-AB01-7073-7172-6E6A174C50FF}"/>
              </a:ext>
            </a:extLst>
          </p:cNvPr>
          <p:cNvSpPr/>
          <p:nvPr/>
        </p:nvSpPr>
        <p:spPr>
          <a:xfrm>
            <a:off x="7825170" y="3245287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51" name="Parallelogram 50">
            <a:extLst>
              <a:ext uri="{FF2B5EF4-FFF2-40B4-BE49-F238E27FC236}">
                <a16:creationId xmlns:a16="http://schemas.microsoft.com/office/drawing/2014/main" id="{14321754-717D-3A4C-89F1-725093E1B2B0}"/>
              </a:ext>
            </a:extLst>
          </p:cNvPr>
          <p:cNvSpPr/>
          <p:nvPr/>
        </p:nvSpPr>
        <p:spPr>
          <a:xfrm>
            <a:off x="7825170" y="2442981"/>
            <a:ext cx="896112" cy="310741"/>
          </a:xfrm>
          <a:prstGeom prst="parallelogram">
            <a:avLst>
              <a:gd name="adj" fmla="val 26421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Parallelogram 51">
            <a:extLst>
              <a:ext uri="{FF2B5EF4-FFF2-40B4-BE49-F238E27FC236}">
                <a16:creationId xmlns:a16="http://schemas.microsoft.com/office/drawing/2014/main" id="{C7951866-023A-0491-1B95-D7C37FEECF92}"/>
              </a:ext>
            </a:extLst>
          </p:cNvPr>
          <p:cNvSpPr/>
          <p:nvPr/>
        </p:nvSpPr>
        <p:spPr>
          <a:xfrm>
            <a:off x="7825170" y="3646440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Parallelogram 52">
            <a:extLst>
              <a:ext uri="{FF2B5EF4-FFF2-40B4-BE49-F238E27FC236}">
                <a16:creationId xmlns:a16="http://schemas.microsoft.com/office/drawing/2014/main" id="{84E939DC-5DEF-5B60-1CBE-C2A22A4AAA95}"/>
              </a:ext>
            </a:extLst>
          </p:cNvPr>
          <p:cNvSpPr/>
          <p:nvPr/>
        </p:nvSpPr>
        <p:spPr>
          <a:xfrm>
            <a:off x="7825170" y="4448746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54" name="Parallelogram 53">
            <a:extLst>
              <a:ext uri="{FF2B5EF4-FFF2-40B4-BE49-F238E27FC236}">
                <a16:creationId xmlns:a16="http://schemas.microsoft.com/office/drawing/2014/main" id="{101F81C3-1F62-B709-F4C0-5BCFCA53EF7A}"/>
              </a:ext>
            </a:extLst>
          </p:cNvPr>
          <p:cNvSpPr/>
          <p:nvPr/>
        </p:nvSpPr>
        <p:spPr>
          <a:xfrm>
            <a:off x="7825170" y="4849899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Parallelogram 54">
            <a:extLst>
              <a:ext uri="{FF2B5EF4-FFF2-40B4-BE49-F238E27FC236}">
                <a16:creationId xmlns:a16="http://schemas.microsoft.com/office/drawing/2014/main" id="{AD9831F8-3205-9797-B095-BFA754A3BBA6}"/>
              </a:ext>
            </a:extLst>
          </p:cNvPr>
          <p:cNvSpPr/>
          <p:nvPr/>
        </p:nvSpPr>
        <p:spPr>
          <a:xfrm>
            <a:off x="7825170" y="404759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Parallelogram 55">
            <a:extLst>
              <a:ext uri="{FF2B5EF4-FFF2-40B4-BE49-F238E27FC236}">
                <a16:creationId xmlns:a16="http://schemas.microsoft.com/office/drawing/2014/main" id="{4ADB6F69-C2D1-2A9A-EC70-9966F78FF296}"/>
              </a:ext>
            </a:extLst>
          </p:cNvPr>
          <p:cNvSpPr/>
          <p:nvPr/>
        </p:nvSpPr>
        <p:spPr>
          <a:xfrm>
            <a:off x="7825170" y="5251052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Parallelogram 56">
            <a:extLst>
              <a:ext uri="{FF2B5EF4-FFF2-40B4-BE49-F238E27FC236}">
                <a16:creationId xmlns:a16="http://schemas.microsoft.com/office/drawing/2014/main" id="{415D4E81-9C14-49DF-1E4C-15619D3F3CB3}"/>
              </a:ext>
            </a:extLst>
          </p:cNvPr>
          <p:cNvSpPr/>
          <p:nvPr/>
        </p:nvSpPr>
        <p:spPr>
          <a:xfrm>
            <a:off x="7825170" y="565220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38" name="Parallelogram 37">
            <a:extLst>
              <a:ext uri="{FF2B5EF4-FFF2-40B4-BE49-F238E27FC236}">
                <a16:creationId xmlns:a16="http://schemas.microsoft.com/office/drawing/2014/main" id="{B298B882-47AC-7270-D59D-EF281591BF1E}"/>
              </a:ext>
            </a:extLst>
          </p:cNvPr>
          <p:cNvSpPr/>
          <p:nvPr/>
        </p:nvSpPr>
        <p:spPr>
          <a:xfrm>
            <a:off x="6352050" y="2041828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39" name="Parallelogram 38">
            <a:extLst>
              <a:ext uri="{FF2B5EF4-FFF2-40B4-BE49-F238E27FC236}">
                <a16:creationId xmlns:a16="http://schemas.microsoft.com/office/drawing/2014/main" id="{A69CA317-7FA8-F8EB-45C4-DAC65BC61248}"/>
              </a:ext>
            </a:extLst>
          </p:cNvPr>
          <p:cNvSpPr/>
          <p:nvPr/>
        </p:nvSpPr>
        <p:spPr>
          <a:xfrm>
            <a:off x="6352050" y="2844134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40" name="Parallelogram 39">
            <a:extLst>
              <a:ext uri="{FF2B5EF4-FFF2-40B4-BE49-F238E27FC236}">
                <a16:creationId xmlns:a16="http://schemas.microsoft.com/office/drawing/2014/main" id="{E48AA41D-7F80-DFB2-61D2-0FE40FDAABFC}"/>
              </a:ext>
            </a:extLst>
          </p:cNvPr>
          <p:cNvSpPr/>
          <p:nvPr/>
        </p:nvSpPr>
        <p:spPr>
          <a:xfrm>
            <a:off x="6352050" y="3245287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41" name="Parallelogram 40">
            <a:extLst>
              <a:ext uri="{FF2B5EF4-FFF2-40B4-BE49-F238E27FC236}">
                <a16:creationId xmlns:a16="http://schemas.microsoft.com/office/drawing/2014/main" id="{208CC396-6539-021B-006E-6FDEFF203B45}"/>
              </a:ext>
            </a:extLst>
          </p:cNvPr>
          <p:cNvSpPr/>
          <p:nvPr/>
        </p:nvSpPr>
        <p:spPr>
          <a:xfrm>
            <a:off x="6352050" y="2442981"/>
            <a:ext cx="896112" cy="310741"/>
          </a:xfrm>
          <a:prstGeom prst="parallelogram">
            <a:avLst>
              <a:gd name="adj" fmla="val 26421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42" name="Parallelogram 41">
            <a:extLst>
              <a:ext uri="{FF2B5EF4-FFF2-40B4-BE49-F238E27FC236}">
                <a16:creationId xmlns:a16="http://schemas.microsoft.com/office/drawing/2014/main" id="{0A4DAFCF-0E1A-440B-0246-875D8A21DEE3}"/>
              </a:ext>
            </a:extLst>
          </p:cNvPr>
          <p:cNvSpPr/>
          <p:nvPr/>
        </p:nvSpPr>
        <p:spPr>
          <a:xfrm>
            <a:off x="6352050" y="3646440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43" name="Parallelogram 42">
            <a:extLst>
              <a:ext uri="{FF2B5EF4-FFF2-40B4-BE49-F238E27FC236}">
                <a16:creationId xmlns:a16="http://schemas.microsoft.com/office/drawing/2014/main" id="{55A6B0AE-30D2-BB34-A1AD-71D7B27656E0}"/>
              </a:ext>
            </a:extLst>
          </p:cNvPr>
          <p:cNvSpPr/>
          <p:nvPr/>
        </p:nvSpPr>
        <p:spPr>
          <a:xfrm>
            <a:off x="6352050" y="4448746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44" name="Parallelogram 43">
            <a:extLst>
              <a:ext uri="{FF2B5EF4-FFF2-40B4-BE49-F238E27FC236}">
                <a16:creationId xmlns:a16="http://schemas.microsoft.com/office/drawing/2014/main" id="{B674BDF3-17AC-B65D-E15B-3C74890AF803}"/>
              </a:ext>
            </a:extLst>
          </p:cNvPr>
          <p:cNvSpPr/>
          <p:nvPr/>
        </p:nvSpPr>
        <p:spPr>
          <a:xfrm>
            <a:off x="6352050" y="4849899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Parallelogram 44">
            <a:extLst>
              <a:ext uri="{FF2B5EF4-FFF2-40B4-BE49-F238E27FC236}">
                <a16:creationId xmlns:a16="http://schemas.microsoft.com/office/drawing/2014/main" id="{F1AB255C-B52A-4CD7-50E9-5F7FF17EE47D}"/>
              </a:ext>
            </a:extLst>
          </p:cNvPr>
          <p:cNvSpPr/>
          <p:nvPr/>
        </p:nvSpPr>
        <p:spPr>
          <a:xfrm>
            <a:off x="6352050" y="404759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Parallelogram 45">
            <a:extLst>
              <a:ext uri="{FF2B5EF4-FFF2-40B4-BE49-F238E27FC236}">
                <a16:creationId xmlns:a16="http://schemas.microsoft.com/office/drawing/2014/main" id="{AA891D3A-43CF-7BEE-4C23-CDFF13202A30}"/>
              </a:ext>
            </a:extLst>
          </p:cNvPr>
          <p:cNvSpPr/>
          <p:nvPr/>
        </p:nvSpPr>
        <p:spPr>
          <a:xfrm>
            <a:off x="6352050" y="5251052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47" name="Parallelogram 46">
            <a:extLst>
              <a:ext uri="{FF2B5EF4-FFF2-40B4-BE49-F238E27FC236}">
                <a16:creationId xmlns:a16="http://schemas.microsoft.com/office/drawing/2014/main" id="{B7177BF5-836D-3BED-EDC1-E1370E2B310F}"/>
              </a:ext>
            </a:extLst>
          </p:cNvPr>
          <p:cNvSpPr/>
          <p:nvPr/>
        </p:nvSpPr>
        <p:spPr>
          <a:xfrm>
            <a:off x="6352050" y="565220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Parallelogram 17">
            <a:extLst>
              <a:ext uri="{FF2B5EF4-FFF2-40B4-BE49-F238E27FC236}">
                <a16:creationId xmlns:a16="http://schemas.microsoft.com/office/drawing/2014/main" id="{AF6CAB7E-D163-8832-AFB5-6C80262A1B4B}"/>
              </a:ext>
            </a:extLst>
          </p:cNvPr>
          <p:cNvSpPr/>
          <p:nvPr/>
        </p:nvSpPr>
        <p:spPr>
          <a:xfrm>
            <a:off x="3387572" y="2041828"/>
            <a:ext cx="896112" cy="310741"/>
          </a:xfrm>
          <a:prstGeom prst="parallelogram">
            <a:avLst>
              <a:gd name="adj" fmla="val 26421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19" name="Parallelogram 18">
            <a:extLst>
              <a:ext uri="{FF2B5EF4-FFF2-40B4-BE49-F238E27FC236}">
                <a16:creationId xmlns:a16="http://schemas.microsoft.com/office/drawing/2014/main" id="{164EDB38-41F4-B5EE-BEEC-720DD0F2E96C}"/>
              </a:ext>
            </a:extLst>
          </p:cNvPr>
          <p:cNvSpPr/>
          <p:nvPr/>
        </p:nvSpPr>
        <p:spPr>
          <a:xfrm>
            <a:off x="3387572" y="2844134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id="{3DB642A5-4A54-CD3A-7A69-24943C654BF9}"/>
              </a:ext>
            </a:extLst>
          </p:cNvPr>
          <p:cNvSpPr/>
          <p:nvPr/>
        </p:nvSpPr>
        <p:spPr>
          <a:xfrm>
            <a:off x="3387572" y="3245287"/>
            <a:ext cx="896112" cy="310741"/>
          </a:xfrm>
          <a:prstGeom prst="parallelogram">
            <a:avLst>
              <a:gd name="adj" fmla="val 26421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Parallelogram 20">
            <a:extLst>
              <a:ext uri="{FF2B5EF4-FFF2-40B4-BE49-F238E27FC236}">
                <a16:creationId xmlns:a16="http://schemas.microsoft.com/office/drawing/2014/main" id="{A0D5DE06-E62B-CE71-C87F-9D853D02BE63}"/>
              </a:ext>
            </a:extLst>
          </p:cNvPr>
          <p:cNvSpPr/>
          <p:nvPr/>
        </p:nvSpPr>
        <p:spPr>
          <a:xfrm>
            <a:off x="3387572" y="2442981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Parallelogram 21">
            <a:extLst>
              <a:ext uri="{FF2B5EF4-FFF2-40B4-BE49-F238E27FC236}">
                <a16:creationId xmlns:a16="http://schemas.microsoft.com/office/drawing/2014/main" id="{FF11443F-202F-BE50-A70B-C7DB71135EC5}"/>
              </a:ext>
            </a:extLst>
          </p:cNvPr>
          <p:cNvSpPr/>
          <p:nvPr/>
        </p:nvSpPr>
        <p:spPr>
          <a:xfrm>
            <a:off x="3387572" y="3646440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23" name="Parallelogram 22">
            <a:extLst>
              <a:ext uri="{FF2B5EF4-FFF2-40B4-BE49-F238E27FC236}">
                <a16:creationId xmlns:a16="http://schemas.microsoft.com/office/drawing/2014/main" id="{B021B055-E2BA-FD0C-C932-BD5B16BF8AEE}"/>
              </a:ext>
            </a:extLst>
          </p:cNvPr>
          <p:cNvSpPr/>
          <p:nvPr/>
        </p:nvSpPr>
        <p:spPr>
          <a:xfrm>
            <a:off x="3387572" y="4448746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24" name="Parallelogram 23">
            <a:extLst>
              <a:ext uri="{FF2B5EF4-FFF2-40B4-BE49-F238E27FC236}">
                <a16:creationId xmlns:a16="http://schemas.microsoft.com/office/drawing/2014/main" id="{72A24EA3-D29C-82D6-C5F1-49D803536E2C}"/>
              </a:ext>
            </a:extLst>
          </p:cNvPr>
          <p:cNvSpPr/>
          <p:nvPr/>
        </p:nvSpPr>
        <p:spPr>
          <a:xfrm>
            <a:off x="3387572" y="4849899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Parallelogram 24">
            <a:extLst>
              <a:ext uri="{FF2B5EF4-FFF2-40B4-BE49-F238E27FC236}">
                <a16:creationId xmlns:a16="http://schemas.microsoft.com/office/drawing/2014/main" id="{EDCF8022-9185-B6CD-A6AE-0EA23AB8A7A7}"/>
              </a:ext>
            </a:extLst>
          </p:cNvPr>
          <p:cNvSpPr/>
          <p:nvPr/>
        </p:nvSpPr>
        <p:spPr>
          <a:xfrm>
            <a:off x="3387572" y="404759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Parallelogram 25">
            <a:extLst>
              <a:ext uri="{FF2B5EF4-FFF2-40B4-BE49-F238E27FC236}">
                <a16:creationId xmlns:a16="http://schemas.microsoft.com/office/drawing/2014/main" id="{F39F92AD-C146-81BF-15FC-81FDFD0C5140}"/>
              </a:ext>
            </a:extLst>
          </p:cNvPr>
          <p:cNvSpPr/>
          <p:nvPr/>
        </p:nvSpPr>
        <p:spPr>
          <a:xfrm>
            <a:off x="3387572" y="5251052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Parallelogram 26">
            <a:extLst>
              <a:ext uri="{FF2B5EF4-FFF2-40B4-BE49-F238E27FC236}">
                <a16:creationId xmlns:a16="http://schemas.microsoft.com/office/drawing/2014/main" id="{92AC0008-1E45-F4FE-13A3-D8737971CD53}"/>
              </a:ext>
            </a:extLst>
          </p:cNvPr>
          <p:cNvSpPr/>
          <p:nvPr/>
        </p:nvSpPr>
        <p:spPr>
          <a:xfrm>
            <a:off x="3387572" y="565220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Parallelogram 27">
            <a:extLst>
              <a:ext uri="{FF2B5EF4-FFF2-40B4-BE49-F238E27FC236}">
                <a16:creationId xmlns:a16="http://schemas.microsoft.com/office/drawing/2014/main" id="{26CF2DF8-05EF-8000-03F5-5F26A63B77EA}"/>
              </a:ext>
            </a:extLst>
          </p:cNvPr>
          <p:cNvSpPr/>
          <p:nvPr/>
        </p:nvSpPr>
        <p:spPr>
          <a:xfrm>
            <a:off x="1862292" y="2041828"/>
            <a:ext cx="896112" cy="310741"/>
          </a:xfrm>
          <a:prstGeom prst="parallelogram">
            <a:avLst>
              <a:gd name="adj" fmla="val 26421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Parallelogram 28">
            <a:extLst>
              <a:ext uri="{FF2B5EF4-FFF2-40B4-BE49-F238E27FC236}">
                <a16:creationId xmlns:a16="http://schemas.microsoft.com/office/drawing/2014/main" id="{F1B69F23-3DCB-4100-D10D-842794FD4C0B}"/>
              </a:ext>
            </a:extLst>
          </p:cNvPr>
          <p:cNvSpPr/>
          <p:nvPr/>
        </p:nvSpPr>
        <p:spPr>
          <a:xfrm>
            <a:off x="1862292" y="2844134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Parallelogram 29">
            <a:extLst>
              <a:ext uri="{FF2B5EF4-FFF2-40B4-BE49-F238E27FC236}">
                <a16:creationId xmlns:a16="http://schemas.microsoft.com/office/drawing/2014/main" id="{AEC87078-0AC8-D458-6631-58CE7E44937E}"/>
              </a:ext>
            </a:extLst>
          </p:cNvPr>
          <p:cNvSpPr/>
          <p:nvPr/>
        </p:nvSpPr>
        <p:spPr>
          <a:xfrm>
            <a:off x="1862292" y="3245287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Parallelogram 30">
            <a:extLst>
              <a:ext uri="{FF2B5EF4-FFF2-40B4-BE49-F238E27FC236}">
                <a16:creationId xmlns:a16="http://schemas.microsoft.com/office/drawing/2014/main" id="{38728841-7135-8C87-7730-D2BECAD487E4}"/>
              </a:ext>
            </a:extLst>
          </p:cNvPr>
          <p:cNvSpPr/>
          <p:nvPr/>
        </p:nvSpPr>
        <p:spPr>
          <a:xfrm>
            <a:off x="1862292" y="2442981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32" name="Parallelogram 31">
            <a:extLst>
              <a:ext uri="{FF2B5EF4-FFF2-40B4-BE49-F238E27FC236}">
                <a16:creationId xmlns:a16="http://schemas.microsoft.com/office/drawing/2014/main" id="{DB83B388-FF1E-7A00-45B5-5097811A0824}"/>
              </a:ext>
            </a:extLst>
          </p:cNvPr>
          <p:cNvSpPr/>
          <p:nvPr/>
        </p:nvSpPr>
        <p:spPr>
          <a:xfrm>
            <a:off x="1862292" y="3646440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33" name="Parallelogram 32">
            <a:extLst>
              <a:ext uri="{FF2B5EF4-FFF2-40B4-BE49-F238E27FC236}">
                <a16:creationId xmlns:a16="http://schemas.microsoft.com/office/drawing/2014/main" id="{96006878-7A92-9D70-39D3-D6BF4974AA1F}"/>
              </a:ext>
            </a:extLst>
          </p:cNvPr>
          <p:cNvSpPr/>
          <p:nvPr/>
        </p:nvSpPr>
        <p:spPr>
          <a:xfrm>
            <a:off x="1862292" y="4448746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Parallelogram 33">
            <a:extLst>
              <a:ext uri="{FF2B5EF4-FFF2-40B4-BE49-F238E27FC236}">
                <a16:creationId xmlns:a16="http://schemas.microsoft.com/office/drawing/2014/main" id="{48A1CF5B-7BAF-8937-16E2-BF41AF455C46}"/>
              </a:ext>
            </a:extLst>
          </p:cNvPr>
          <p:cNvSpPr/>
          <p:nvPr/>
        </p:nvSpPr>
        <p:spPr>
          <a:xfrm>
            <a:off x="1862292" y="4849899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Parallelogram 34">
            <a:extLst>
              <a:ext uri="{FF2B5EF4-FFF2-40B4-BE49-F238E27FC236}">
                <a16:creationId xmlns:a16="http://schemas.microsoft.com/office/drawing/2014/main" id="{BD8CD7E3-CDE0-CC57-ED08-7EB438D21D98}"/>
              </a:ext>
            </a:extLst>
          </p:cNvPr>
          <p:cNvSpPr/>
          <p:nvPr/>
        </p:nvSpPr>
        <p:spPr>
          <a:xfrm>
            <a:off x="1862292" y="404759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Parallelogram 35">
            <a:extLst>
              <a:ext uri="{FF2B5EF4-FFF2-40B4-BE49-F238E27FC236}">
                <a16:creationId xmlns:a16="http://schemas.microsoft.com/office/drawing/2014/main" id="{B8D27A43-701A-B2AD-2069-8FAFC002600E}"/>
              </a:ext>
            </a:extLst>
          </p:cNvPr>
          <p:cNvSpPr/>
          <p:nvPr/>
        </p:nvSpPr>
        <p:spPr>
          <a:xfrm>
            <a:off x="1862292" y="5251052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37" name="Parallelogram 36">
            <a:extLst>
              <a:ext uri="{FF2B5EF4-FFF2-40B4-BE49-F238E27FC236}">
                <a16:creationId xmlns:a16="http://schemas.microsoft.com/office/drawing/2014/main" id="{B74FC7BD-39E5-B44A-0766-5B9A3970B099}"/>
              </a:ext>
            </a:extLst>
          </p:cNvPr>
          <p:cNvSpPr/>
          <p:nvPr/>
        </p:nvSpPr>
        <p:spPr>
          <a:xfrm>
            <a:off x="1862292" y="565220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Parallelogram 1">
            <a:extLst>
              <a:ext uri="{FF2B5EF4-FFF2-40B4-BE49-F238E27FC236}">
                <a16:creationId xmlns:a16="http://schemas.microsoft.com/office/drawing/2014/main" id="{F7E42315-61BD-311C-A8EA-AF0C33E69096}"/>
              </a:ext>
            </a:extLst>
          </p:cNvPr>
          <p:cNvSpPr/>
          <p:nvPr/>
        </p:nvSpPr>
        <p:spPr>
          <a:xfrm rot="16200000">
            <a:off x="-507422" y="509234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ECD2D3-7A5B-32D7-D013-2DFF015CBD90}"/>
              </a:ext>
            </a:extLst>
          </p:cNvPr>
          <p:cNvSpPr txBox="1"/>
          <p:nvPr/>
        </p:nvSpPr>
        <p:spPr>
          <a:xfrm>
            <a:off x="515113" y="386202"/>
            <a:ext cx="9560682" cy="33023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en-GB">
                <a:solidFill>
                  <a:schemeClr val="accent2"/>
                </a:solidFill>
                <a:latin typeface="+mj-lt"/>
              </a:rPr>
              <a:t>CUTS EVERYWHERE ALL AT ONCE:</a:t>
            </a:r>
            <a:br>
              <a:rPr lang="en-GB">
                <a:solidFill>
                  <a:schemeClr val="accent2"/>
                </a:solidFill>
                <a:latin typeface="+mj-lt"/>
              </a:rPr>
            </a:br>
            <a:r>
              <a:rPr lang="en-GB">
                <a:solidFill>
                  <a:schemeClr val="accent2"/>
                </a:solidFill>
                <a:latin typeface="+mj-lt"/>
              </a:rPr>
              <a:t>18 OF 20 LARGEST RECIPIENTS EXPERIENCED CUTS IN 2025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5B8602C-6F96-9808-F554-6F7A0C5AE8B7}"/>
              </a:ext>
            </a:extLst>
          </p:cNvPr>
          <p:cNvCxnSpPr>
            <a:cxnSpLocks/>
          </p:cNvCxnSpPr>
          <p:nvPr/>
        </p:nvCxnSpPr>
        <p:spPr>
          <a:xfrm>
            <a:off x="4847720" y="1600200"/>
            <a:ext cx="0" cy="4389120"/>
          </a:xfrm>
          <a:prstGeom prst="line">
            <a:avLst/>
          </a:prstGeom>
          <a:ln w="635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12FB548B-1E97-A991-8B4B-1139859A6EA9}"/>
              </a:ext>
            </a:extLst>
          </p:cNvPr>
          <p:cNvSpPr txBox="1"/>
          <p:nvPr/>
        </p:nvSpPr>
        <p:spPr>
          <a:xfrm>
            <a:off x="9021735" y="3364680"/>
            <a:ext cx="2728209" cy="88595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algn="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>
              <a:buClr>
                <a:schemeClr val="accent1"/>
              </a:buClr>
            </a:pPr>
            <a:r>
              <a:rPr lang="en-US" sz="1400"/>
              <a:t>Percentage change in </a:t>
            </a:r>
            <a:br>
              <a:rPr lang="en-US" sz="1400"/>
            </a:br>
            <a:r>
              <a:rPr lang="en-US" sz="1400"/>
              <a:t>funding over the last year </a:t>
            </a:r>
            <a:br>
              <a:rPr lang="en-US" sz="1400"/>
            </a:br>
            <a:r>
              <a:rPr lang="en-US" sz="1400"/>
              <a:t>and last two years for the </a:t>
            </a:r>
            <a:br>
              <a:rPr lang="en-US" sz="1400"/>
            </a:br>
            <a:r>
              <a:rPr lang="en-US" sz="1400"/>
              <a:t>20 largest recipients of humanitarian funding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8B8CF738-2B6E-2E36-5078-9D53D479E8F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2389" y="6571734"/>
            <a:ext cx="4114800" cy="358775"/>
          </a:xfrm>
        </p:spPr>
        <p:txBody>
          <a:bodyPr/>
          <a:lstStyle/>
          <a:p>
            <a:pPr defTabSz="914400"/>
            <a:r>
              <a:rPr lang="en-US"/>
              <a:t>Global Humanitarian Assistance Report 2026 </a:t>
            </a:r>
            <a:endParaRPr lang="en-GB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76FA0AB-8ED2-A035-7B8C-C24E8CD62A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516023"/>
              </p:ext>
            </p:extLst>
          </p:nvPr>
        </p:nvGraphicFramePr>
        <p:xfrm>
          <a:off x="517986" y="1582893"/>
          <a:ext cx="4050290" cy="44451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66465178"/>
                    </a:ext>
                  </a:extLst>
                </a:gridCol>
                <a:gridCol w="1485145">
                  <a:extLst>
                    <a:ext uri="{9D8B030D-6E8A-4147-A177-3AD203B41FA5}">
                      <a16:colId xmlns:a16="http://schemas.microsoft.com/office/drawing/2014/main" val="2333657489"/>
                    </a:ext>
                  </a:extLst>
                </a:gridCol>
                <a:gridCol w="1485145">
                  <a:extLst>
                    <a:ext uri="{9D8B030D-6E8A-4147-A177-3AD203B41FA5}">
                      <a16:colId xmlns:a16="http://schemas.microsoft.com/office/drawing/2014/main" val="3062206628"/>
                    </a:ext>
                  </a:extLst>
                </a:gridCol>
              </a:tblGrid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  <a:buNone/>
                      </a:pPr>
                      <a:r>
                        <a:rPr lang="en-GB" sz="11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% change </a:t>
                      </a:r>
                      <a:br>
                        <a:rPr lang="en-GB" sz="11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n-GB" sz="11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from 2024</a:t>
                      </a:r>
                      <a:endParaRPr lang="en-GB" sz="11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  <a:buNone/>
                      </a:pPr>
                      <a:r>
                        <a:rPr lang="en-GB" sz="1100" u="none" strike="noStrike" kern="120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% change </a:t>
                      </a:r>
                      <a:br>
                        <a:rPr lang="en-GB" sz="1100" u="none" strike="noStrike" kern="120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en-GB" sz="1100" u="none" strike="noStrike" kern="120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from 2023</a:t>
                      </a:r>
                    </a:p>
                  </a:txBody>
                  <a:tcPr marL="0" marR="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7320724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u="none" strike="noStrike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Palestine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accent2"/>
                          </a:solidFill>
                          <a:latin typeface="+mj-lt"/>
                        </a:rPr>
                        <a:t>↑   </a:t>
                      </a:r>
                      <a:r>
                        <a:rPr lang="en-GB" sz="1200" u="none" strike="noStrike"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15%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accent2"/>
                          </a:solidFill>
                          <a:latin typeface="+mj-lt"/>
                        </a:rPr>
                        <a:t>↑   </a:t>
                      </a:r>
                      <a:r>
                        <a:rPr lang="en-GB" sz="1200" u="none" strike="noStrike"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118%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943438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u="none" strike="noStrike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Syria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-9%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-52%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7901711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u="none" strike="noStrike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Ukraine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-30%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-49%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5172530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u="none" strike="noStrike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Sudan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-17%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accent2"/>
                          </a:solidFill>
                          <a:latin typeface="+mj-lt"/>
                        </a:rPr>
                        <a:t>↑     </a:t>
                      </a:r>
                      <a:r>
                        <a:rPr lang="en-GB" sz="1200" u="none" strike="noStrike"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13%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0170153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u="none" strike="noStrike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Yemen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-49%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-53%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2587433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u="none" strike="noStrike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Afghanistan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-33%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-45%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252845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u="none" strike="noStrike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South Sudan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-38%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-37%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789935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u="none" strike="noStrike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DR Congo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-45%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-31%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603997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u="none" strike="noStrike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Ethiopia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-45%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-60%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6512185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u="none" strike="noStrike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Lebanon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-52%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-24%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0327690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CF56B802-125D-490F-5BFE-4AF94E31E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164681"/>
              </p:ext>
            </p:extLst>
          </p:nvPr>
        </p:nvGraphicFramePr>
        <p:xfrm>
          <a:off x="5024384" y="1582893"/>
          <a:ext cx="3980462" cy="44451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163451228"/>
                    </a:ext>
                  </a:extLst>
                </a:gridCol>
                <a:gridCol w="1450231">
                  <a:extLst>
                    <a:ext uri="{9D8B030D-6E8A-4147-A177-3AD203B41FA5}">
                      <a16:colId xmlns:a16="http://schemas.microsoft.com/office/drawing/2014/main" val="2187975002"/>
                    </a:ext>
                  </a:extLst>
                </a:gridCol>
                <a:gridCol w="1450231">
                  <a:extLst>
                    <a:ext uri="{9D8B030D-6E8A-4147-A177-3AD203B41FA5}">
                      <a16:colId xmlns:a16="http://schemas.microsoft.com/office/drawing/2014/main" val="1678157944"/>
                    </a:ext>
                  </a:extLst>
                </a:gridCol>
              </a:tblGrid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309" rtl="0" eaLnBrk="1" fontAlgn="b" latinLnBrk="0" hangingPunct="1">
                        <a:lnSpc>
                          <a:spcPct val="90000"/>
                        </a:lnSpc>
                        <a:buNone/>
                      </a:pPr>
                      <a:r>
                        <a:rPr lang="en-GB" sz="1100" u="none" strike="noStrike" kern="120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% change </a:t>
                      </a:r>
                      <a:br>
                        <a:rPr lang="en-GB" sz="1100" u="none" strike="noStrike" kern="120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en-GB" sz="1100" u="none" strike="noStrike" kern="120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from 2024</a:t>
                      </a:r>
                    </a:p>
                  </a:txBody>
                  <a:tcPr marL="0" marR="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309" rtl="0" eaLnBrk="1" fontAlgn="b" latinLnBrk="0" hangingPunct="1">
                        <a:lnSpc>
                          <a:spcPct val="90000"/>
                        </a:lnSpc>
                        <a:buNone/>
                      </a:pPr>
                      <a:r>
                        <a:rPr lang="en-GB" sz="1100" u="none" strike="noStrike" kern="120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% change </a:t>
                      </a:r>
                      <a:br>
                        <a:rPr lang="en-GB" sz="1100" u="none" strike="noStrike" kern="120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en-GB" sz="1100" u="none" strike="noStrike" kern="120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from 2023</a:t>
                      </a:r>
                    </a:p>
                  </a:txBody>
                  <a:tcPr marL="0" marR="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1277857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0" eaLnBrk="1" fontAlgn="b" latinLnBrk="0" hangingPunct="1">
                        <a:buNone/>
                      </a:pPr>
                      <a:r>
                        <a:rPr lang="en-GB" sz="1200" u="none" strike="noStrike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Chad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-35%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 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-5%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2185694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0" eaLnBrk="1" fontAlgn="b" latinLnBrk="0" hangingPunct="1">
                        <a:buNone/>
                      </a:pPr>
                      <a:r>
                        <a:rPr lang="en-GB" sz="1200" u="none" strike="noStrike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Myanmar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accent2"/>
                          </a:solidFill>
                          <a:latin typeface="+mj-lt"/>
                        </a:rPr>
                        <a:t>↑     </a:t>
                      </a:r>
                      <a:r>
                        <a:rPr lang="en-GB" sz="1200" u="none" strike="noStrike"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11%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accent2"/>
                          </a:solidFill>
                          <a:latin typeface="+mj-lt"/>
                        </a:rPr>
                        <a:t>↑      </a:t>
                      </a:r>
                      <a:r>
                        <a:rPr lang="en-GB" sz="1200" u="none" strike="noStrike"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9%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102283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0" eaLnBrk="1" fontAlgn="b" latinLnBrk="0" hangingPunct="1">
                        <a:buNone/>
                      </a:pPr>
                      <a:r>
                        <a:rPr lang="en-GB" sz="1200" u="none" strike="noStrike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Somalia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-45%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-61%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88933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0" eaLnBrk="1" fontAlgn="b" latinLnBrk="0" hangingPunct="1">
                        <a:buNone/>
                      </a:pPr>
                      <a:r>
                        <a:rPr lang="en-GB" sz="1200" u="none" strike="noStrike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Bangladesh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-28%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-33%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0524320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0" eaLnBrk="1" fontAlgn="b" latinLnBrk="0" hangingPunct="1">
                        <a:buNone/>
                      </a:pPr>
                      <a:r>
                        <a:rPr lang="en-GB" sz="1200" u="none" strike="noStrike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Burkina Faso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-34%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-27%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1119886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0" eaLnBrk="1" fontAlgn="b" latinLnBrk="0" hangingPunct="1">
                        <a:buNone/>
                      </a:pPr>
                      <a:r>
                        <a:rPr lang="en-GB" sz="1200" u="none" strike="noStrike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Nigeria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-49%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-52%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0958239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0" eaLnBrk="1" fontAlgn="b" latinLnBrk="0" hangingPunct="1">
                        <a:buNone/>
                      </a:pPr>
                      <a:r>
                        <a:rPr lang="en-GB" sz="1200" u="none" strike="noStrike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Haiti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-24%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-13%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7670206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0" eaLnBrk="1" fontAlgn="b" latinLnBrk="0" hangingPunct="1">
                        <a:buNone/>
                      </a:pPr>
                      <a:r>
                        <a:rPr lang="en-GB" sz="1200" u="none" strike="noStrike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Niger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-47%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-36%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7179922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0" eaLnBrk="1" fontAlgn="b" latinLnBrk="0" hangingPunct="1">
                        <a:buNone/>
                      </a:pPr>
                      <a:r>
                        <a:rPr lang="en-GB" sz="1200" u="none" strike="noStrike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Mali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-31%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-19%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6121899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0" eaLnBrk="1" fontAlgn="b" latinLnBrk="0" hangingPunct="1">
                        <a:buNone/>
                      </a:pPr>
                      <a:r>
                        <a:rPr lang="en-GB" sz="1200" u="none" strike="noStrike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Jordan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-53%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en-GB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-42%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6387037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00D49099-CE75-C0C8-88DB-33BE697F4975}"/>
              </a:ext>
            </a:extLst>
          </p:cNvPr>
          <p:cNvGrpSpPr/>
          <p:nvPr/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A861197-3D9D-B1F5-2DFE-28EEE52F8A63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8235745-6C11-9F26-F545-9F684F29F9D5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987DB3-4FC8-17A0-393B-2D4545BCE21E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0FCF5E23-8031-B526-C68D-95D6E33CA7CE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2B5D22EF-F794-33C0-8739-9B7D3BBB4C49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720B8F90-9557-F78E-8D71-836DDCA9B175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6E00A767-A409-79EA-B424-32BDD0E854F5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65CEF2E4-890E-2009-D05F-27F34BAE8039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8" name="Parallelogram 67">
            <a:extLst>
              <a:ext uri="{FF2B5EF4-FFF2-40B4-BE49-F238E27FC236}">
                <a16:creationId xmlns:a16="http://schemas.microsoft.com/office/drawing/2014/main" id="{385885C4-2A21-78A9-A010-5BA59F5AE861}"/>
              </a:ext>
            </a:extLst>
          </p:cNvPr>
          <p:cNvSpPr/>
          <p:nvPr/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574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07407E-6 L 0.02735 -4.0740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250"/>
                            </p:stCondLst>
                            <p:childTnLst>
                              <p:par>
                                <p:cTn id="1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1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2" grpId="0" animBg="1"/>
      <p:bldP spid="4" grpId="0"/>
      <p:bldP spid="4" grpId="1"/>
      <p:bldP spid="61" grpId="0"/>
    </p:bldLst>
  </p:timing>
</p:sld>
</file>

<file path=ppt/theme/theme1.xml><?xml version="1.0" encoding="utf-8"?>
<a:theme xmlns:a="http://schemas.openxmlformats.org/drawingml/2006/main" name="Concept 1">
  <a:themeElements>
    <a:clrScheme name="ALNAP">
      <a:dk1>
        <a:srgbClr val="000000"/>
      </a:dk1>
      <a:lt1>
        <a:sysClr val="window" lastClr="FFFFFF"/>
      </a:lt1>
      <a:dk2>
        <a:srgbClr val="00CFB4"/>
      </a:dk2>
      <a:lt2>
        <a:srgbClr val="00968F"/>
      </a:lt2>
      <a:accent1>
        <a:srgbClr val="97D700"/>
      </a:accent1>
      <a:accent2>
        <a:srgbClr val="1E1A34"/>
      </a:accent2>
      <a:accent3>
        <a:srgbClr val="CEDC00"/>
      </a:accent3>
      <a:accent4>
        <a:srgbClr val="470A68"/>
      </a:accent4>
      <a:accent5>
        <a:srgbClr val="93328E"/>
      </a:accent5>
      <a:accent6>
        <a:srgbClr val="007681"/>
      </a:accent6>
      <a:hlink>
        <a:srgbClr val="000000"/>
      </a:hlink>
      <a:folHlink>
        <a:srgbClr val="000000"/>
      </a:folHlink>
    </a:clrScheme>
    <a:fontScheme name="ALNAP">
      <a:majorFont>
        <a:latin typeface="Capitana Semibold"/>
        <a:ea typeface=""/>
        <a:cs typeface=""/>
      </a:majorFont>
      <a:minorFont>
        <a:latin typeface="Capitan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sz="14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 Design-PPT Template 16x9.potx" id="{2FF88CB0-AB07-4A70-8A45-3E6E2A9C6AE2}" vid="{08F4E969-68CE-48CD-9BBC-E741CEF56F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3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D5D9E60-51F5-42B9-9068-EB56222AC71D}">
  <we:reference id="1f4df590-35fc-4b16-a239-39709f9d8a74" version="1.0.0.1" store="EXCatalog" storeType="EXCatalog"/>
  <we:alternateReferences>
    <we:reference id="WA104381063" version="1.0.0.1" store="en-US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91E235D4B0A7479EE2BABDE3EACA46" ma:contentTypeVersion="11" ma:contentTypeDescription="Create a new document." ma:contentTypeScope="" ma:versionID="e6dce127998d9dfecc2d03dcde107178">
  <xsd:schema xmlns:xsd="http://www.w3.org/2001/XMLSchema" xmlns:xs="http://www.w3.org/2001/XMLSchema" xmlns:p="http://schemas.microsoft.com/office/2006/metadata/properties" xmlns:ns2="3a7b8720-1b8d-4a6f-a160-79ff8844b8aa" xmlns:ns3="52348ca6-5961-4d22-8883-3707acc72a99" targetNamespace="http://schemas.microsoft.com/office/2006/metadata/properties" ma:root="true" ma:fieldsID="e711296c154873490b9d9c28e864e52b" ns2:_="" ns3:_="">
    <xsd:import namespace="3a7b8720-1b8d-4a6f-a160-79ff8844b8aa"/>
    <xsd:import namespace="52348ca6-5961-4d22-8883-3707acc72a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b8720-1b8d-4a6f-a160-79ff8844b8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073f826-0b3c-4f0d-82d4-a4f8ceff9de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348ca6-5961-4d22-8883-3707acc72a9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bf1bf86-ec8f-44d3-bf0f-d695e304b68d}" ma:internalName="TaxCatchAll" ma:showField="CatchAllData" ma:web="52348ca6-5961-4d22-8883-3707acc72a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2348ca6-5961-4d22-8883-3707acc72a99" xsi:nil="true"/>
    <lcf76f155ced4ddcb4097134ff3c332f xmlns="3a7b8720-1b8d-4a6f-a160-79ff8844b8a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735FC02-22B4-4832-8516-18F91001DA24}">
  <ds:schemaRefs>
    <ds:schemaRef ds:uri="3a7b8720-1b8d-4a6f-a160-79ff8844b8aa"/>
    <ds:schemaRef ds:uri="52348ca6-5961-4d22-8883-3707acc72a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C7138B2-BDBD-40B2-89BA-265FE6E47E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817A76-3F1F-4527-B764-F4D7AD6F378D}">
  <ds:schemaRefs>
    <ds:schemaRef ds:uri="3a7b8720-1b8d-4a6f-a160-79ff8844b8aa"/>
    <ds:schemaRef ds:uri="52348ca6-5961-4d22-8883-3707acc72a9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New Design-PPT Template 16x9</Template>
  <TotalTime>4</TotalTime>
  <Words>1302</Words>
  <Application>Microsoft Macintosh PowerPoint</Application>
  <PresentationFormat>Widescreen</PresentationFormat>
  <Paragraphs>345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Calibri</vt:lpstr>
      <vt:lpstr>Capitana Light</vt:lpstr>
      <vt:lpstr>Capitana Semibold</vt:lpstr>
      <vt:lpstr>Arial</vt:lpstr>
      <vt:lpstr>Capitana</vt:lpstr>
      <vt:lpstr>Concept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TAKEAWAYS</vt:lpstr>
      <vt:lpstr>FROM MONOPOLY TO MULTIPOLARITY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FROM PARALYSIS  TO PARALYSIS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Juliana, Presented</dc:creator>
  <cp:lastModifiedBy>Wairimu Wanjau</cp:lastModifiedBy>
  <cp:revision>6</cp:revision>
  <dcterms:created xsi:type="dcterms:W3CDTF">2025-05-30T10:08:54Z</dcterms:created>
  <dcterms:modified xsi:type="dcterms:W3CDTF">2026-06-22T12:47:56Z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0x0101000591E235D4B0A7479EE2BABDE3EACA46</vt:lpwstr>
  </property>
  <property fmtid="{D5CDD505-2E9C-101B-9397-08002B2CF9AE}" pid="3" name="MediaServiceImageTags">
    <vt:lpwstr/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</Properties>
</file>