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294" r:id="rId5"/>
    <p:sldId id="538" r:id="rId6"/>
    <p:sldId id="4201" r:id="rId7"/>
    <p:sldId id="4202" r:id="rId8"/>
    <p:sldId id="411" r:id="rId9"/>
    <p:sldId id="310" r:id="rId10"/>
    <p:sldId id="553" r:id="rId11"/>
    <p:sldId id="4203" r:id="rId12"/>
    <p:sldId id="4204" r:id="rId13"/>
    <p:sldId id="579" r:id="rId14"/>
    <p:sldId id="4188" r:id="rId15"/>
    <p:sldId id="4190" r:id="rId16"/>
    <p:sldId id="4193" r:id="rId17"/>
    <p:sldId id="4200" r:id="rId18"/>
    <p:sldId id="571" r:id="rId19"/>
    <p:sldId id="4185" r:id="rId20"/>
    <p:sldId id="570" r:id="rId21"/>
    <p:sldId id="4194" r:id="rId22"/>
    <p:sldId id="41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i Capdevila" initials="JC" lastIdx="1" clrIdx="0">
    <p:extLst>
      <p:ext uri="{19B8F6BF-5375-455C-9EA6-DF929625EA0E}">
        <p15:presenceInfo xmlns:p15="http://schemas.microsoft.com/office/powerpoint/2012/main" userId="Jordi Capdev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/>
    <p:restoredTop sz="89384"/>
  </p:normalViewPr>
  <p:slideViewPr>
    <p:cSldViewPr snapToGrid="0" snapToObjects="1">
      <p:cViewPr varScale="1">
        <p:scale>
          <a:sx n="75" d="100"/>
          <a:sy n="75" d="100"/>
        </p:scale>
        <p:origin x="84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9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24.png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29.svg"/><Relationship Id="rId1" Type="http://schemas.openxmlformats.org/officeDocument/2006/relationships/image" Target="../media/image19.png"/><Relationship Id="rId6" Type="http://schemas.openxmlformats.org/officeDocument/2006/relationships/image" Target="../media/image33.svg"/><Relationship Id="rId5" Type="http://schemas.openxmlformats.org/officeDocument/2006/relationships/image" Target="../media/image21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24.png"/><Relationship Id="rId6" Type="http://schemas.openxmlformats.org/officeDocument/2006/relationships/image" Target="../media/image44.svg"/><Relationship Id="rId5" Type="http://schemas.openxmlformats.org/officeDocument/2006/relationships/image" Target="../media/image26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BAFA5-C77B-4498-ADE5-45DC88168EE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5DB9E-3933-4388-A916-9387A6CC4F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H" sz="1600" dirty="0"/>
            <a:t>The sector was more explicit that due dilgence processes were to </a:t>
          </a:r>
          <a:r>
            <a:rPr lang="en-CH" sz="1600" dirty="0">
              <a:solidFill>
                <a:srgbClr val="EE295F"/>
              </a:solidFill>
            </a:rPr>
            <a:t>ensure the agency, safety, security, dignity, rights and voice of people affected by crisis?</a:t>
          </a:r>
          <a:endParaRPr lang="en-US" sz="1600" dirty="0">
            <a:solidFill>
              <a:srgbClr val="EE295F"/>
            </a:solidFill>
          </a:endParaRPr>
        </a:p>
      </dgm:t>
    </dgm:pt>
    <dgm:pt modelId="{E1D2D46B-D2B4-4753-9D46-4D5889605EB1}" type="parTrans" cxnId="{119D4B53-3189-4E96-A312-764BB3DB5D3F}">
      <dgm:prSet/>
      <dgm:spPr/>
      <dgm:t>
        <a:bodyPr/>
        <a:lstStyle/>
        <a:p>
          <a:endParaRPr lang="en-US"/>
        </a:p>
      </dgm:t>
    </dgm:pt>
    <dgm:pt modelId="{4AE0FCB7-332F-4EC8-95AE-F504675FD034}" type="sibTrans" cxnId="{119D4B53-3189-4E96-A312-764BB3DB5D3F}">
      <dgm:prSet/>
      <dgm:spPr/>
      <dgm:t>
        <a:bodyPr/>
        <a:lstStyle/>
        <a:p>
          <a:endParaRPr lang="en-US"/>
        </a:p>
      </dgm:t>
    </dgm:pt>
    <dgm:pt modelId="{07C4E080-F82F-4455-AD14-9080FD95371F}">
      <dgm:prSet/>
      <dgm:spPr/>
      <dgm:t>
        <a:bodyPr/>
        <a:lstStyle/>
        <a:p>
          <a:pPr>
            <a:lnSpc>
              <a:spcPct val="100000"/>
            </a:lnSpc>
          </a:pPr>
          <a:r>
            <a:rPr lang="en-CH">
              <a:latin typeface="+mn-lt"/>
            </a:rPr>
            <a:t>Due </a:t>
          </a:r>
          <a:r>
            <a:rPr lang="en-CH" smtClean="0">
              <a:latin typeface="+mn-lt"/>
            </a:rPr>
            <a:t>dil</a:t>
          </a:r>
          <a:r>
            <a:rPr lang="ca-ES" smtClean="0">
              <a:latin typeface="+mn-lt"/>
            </a:rPr>
            <a:t>i</a:t>
          </a:r>
          <a:r>
            <a:rPr lang="en-CH" smtClean="0">
              <a:latin typeface="+mn-lt"/>
            </a:rPr>
            <a:t>gence </a:t>
          </a:r>
          <a:r>
            <a:rPr lang="en-CH" dirty="0">
              <a:latin typeface="+mn-lt"/>
            </a:rPr>
            <a:t>processes could </a:t>
          </a:r>
          <a:r>
            <a:rPr lang="en-CH" dirty="0">
              <a:solidFill>
                <a:srgbClr val="EE295F"/>
              </a:solidFill>
              <a:latin typeface="+mn-lt"/>
            </a:rPr>
            <a:t>bring equity between partners</a:t>
          </a:r>
          <a:r>
            <a:rPr lang="en-CH" dirty="0">
              <a:latin typeface="+mn-lt"/>
            </a:rPr>
            <a:t>, moving away from power dynamics of donor and implementer?</a:t>
          </a:r>
          <a:endParaRPr lang="en-US" dirty="0">
            <a:latin typeface="+mn-lt"/>
          </a:endParaRPr>
        </a:p>
      </dgm:t>
    </dgm:pt>
    <dgm:pt modelId="{5994D7C4-2F7A-4545-920B-B84C2D3B27B3}" type="parTrans" cxnId="{FCEF35F0-1C38-4855-BDA4-FA30EFC938F0}">
      <dgm:prSet/>
      <dgm:spPr/>
      <dgm:t>
        <a:bodyPr/>
        <a:lstStyle/>
        <a:p>
          <a:endParaRPr lang="en-US"/>
        </a:p>
      </dgm:t>
    </dgm:pt>
    <dgm:pt modelId="{00F3D0D0-EA57-4513-8E18-3108BCCC6835}" type="sibTrans" cxnId="{FCEF35F0-1C38-4855-BDA4-FA30EFC938F0}">
      <dgm:prSet/>
      <dgm:spPr/>
      <dgm:t>
        <a:bodyPr/>
        <a:lstStyle/>
        <a:p>
          <a:endParaRPr lang="en-US"/>
        </a:p>
      </dgm:t>
    </dgm:pt>
    <dgm:pt modelId="{F60B52B2-00FE-42F3-B070-D3891CCC8A96}">
      <dgm:prSet/>
      <dgm:spPr/>
      <dgm:t>
        <a:bodyPr/>
        <a:lstStyle/>
        <a:p>
          <a:pPr>
            <a:lnSpc>
              <a:spcPct val="100000"/>
            </a:lnSpc>
          </a:pPr>
          <a:r>
            <a:rPr lang="en-CH" dirty="0"/>
            <a:t>There was a </a:t>
          </a:r>
          <a:r>
            <a:rPr lang="en-CH" dirty="0">
              <a:solidFill>
                <a:srgbClr val="EE295F"/>
              </a:solidFill>
            </a:rPr>
            <a:t>common accountability framework proven to cover a substantial part of most due diligence processes? </a:t>
          </a:r>
          <a:endParaRPr lang="en-US" dirty="0">
            <a:solidFill>
              <a:srgbClr val="EE295F"/>
            </a:solidFill>
          </a:endParaRPr>
        </a:p>
      </dgm:t>
    </dgm:pt>
    <dgm:pt modelId="{304971C8-7661-4BBA-9060-07EDE558FFB0}" type="parTrans" cxnId="{56481AA5-2EB3-42AA-957B-CE63D2681FAE}">
      <dgm:prSet/>
      <dgm:spPr/>
      <dgm:t>
        <a:bodyPr/>
        <a:lstStyle/>
        <a:p>
          <a:endParaRPr lang="en-US"/>
        </a:p>
      </dgm:t>
    </dgm:pt>
    <dgm:pt modelId="{F6422BB2-B991-4B55-941D-19073C333350}" type="sibTrans" cxnId="{56481AA5-2EB3-42AA-957B-CE63D2681FAE}">
      <dgm:prSet/>
      <dgm:spPr/>
      <dgm:t>
        <a:bodyPr/>
        <a:lstStyle/>
        <a:p>
          <a:endParaRPr lang="en-US"/>
        </a:p>
      </dgm:t>
    </dgm:pt>
    <dgm:pt modelId="{F50288B5-0E87-450C-BCA9-97FACF848CCA}">
      <dgm:prSet/>
      <dgm:spPr/>
      <dgm:t>
        <a:bodyPr/>
        <a:lstStyle/>
        <a:p>
          <a:pPr>
            <a:lnSpc>
              <a:spcPct val="100000"/>
            </a:lnSpc>
          </a:pPr>
          <a:r>
            <a:rPr lang="en-CH" dirty="0">
              <a:latin typeface="+mn-lt"/>
            </a:rPr>
            <a:t> </a:t>
          </a:r>
          <a:r>
            <a:rPr lang="en-CH">
              <a:solidFill>
                <a:srgbClr val="EE295F"/>
              </a:solidFill>
              <a:latin typeface="+mn-lt"/>
            </a:rPr>
            <a:t>Over </a:t>
          </a:r>
          <a:r>
            <a:rPr lang="en-CH" smtClean="0">
              <a:solidFill>
                <a:srgbClr val="EE295F"/>
              </a:solidFill>
              <a:latin typeface="+mn-lt"/>
            </a:rPr>
            <a:t>2</a:t>
          </a:r>
          <a:r>
            <a:rPr lang="ca-ES" smtClean="0">
              <a:solidFill>
                <a:srgbClr val="EE295F"/>
              </a:solidFill>
              <a:latin typeface="+mn-lt"/>
            </a:rPr>
            <a:t>0</a:t>
          </a:r>
          <a:r>
            <a:rPr lang="en-CH" smtClean="0">
              <a:solidFill>
                <a:srgbClr val="EE295F"/>
              </a:solidFill>
              <a:latin typeface="+mn-lt"/>
            </a:rPr>
            <a:t>0 </a:t>
          </a:r>
          <a:r>
            <a:rPr lang="en-CH" dirty="0">
              <a:solidFill>
                <a:srgbClr val="EE295F"/>
              </a:solidFill>
              <a:latin typeface="+mn-lt"/>
            </a:rPr>
            <a:t>organisations were already investing </a:t>
          </a:r>
          <a:r>
            <a:rPr lang="en-CH" dirty="0">
              <a:latin typeface="+mn-lt"/>
            </a:rPr>
            <a:t>in measuring how they met that common framework through a supported process</a:t>
          </a:r>
          <a:endParaRPr lang="en-US" dirty="0">
            <a:latin typeface="+mn-lt"/>
          </a:endParaRPr>
        </a:p>
      </dgm:t>
    </dgm:pt>
    <dgm:pt modelId="{269B0AFC-C737-4194-8B07-7FDB62C0F030}" type="parTrans" cxnId="{1ADABFA8-3D4E-4A60-B560-838D9AAB1053}">
      <dgm:prSet/>
      <dgm:spPr/>
      <dgm:t>
        <a:bodyPr/>
        <a:lstStyle/>
        <a:p>
          <a:endParaRPr lang="en-US"/>
        </a:p>
      </dgm:t>
    </dgm:pt>
    <dgm:pt modelId="{4869272D-C181-4266-9C9D-8A48FD3694FB}" type="sibTrans" cxnId="{1ADABFA8-3D4E-4A60-B560-838D9AAB1053}">
      <dgm:prSet/>
      <dgm:spPr/>
      <dgm:t>
        <a:bodyPr/>
        <a:lstStyle/>
        <a:p>
          <a:endParaRPr lang="en-US"/>
        </a:p>
      </dgm:t>
    </dgm:pt>
    <dgm:pt modelId="{740400AB-2626-4657-8F0A-1CEE79ABEF2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CH" dirty="0">
              <a:latin typeface="+mn-lt"/>
            </a:rPr>
            <a:t>The common framework had been developed in </a:t>
          </a:r>
          <a:r>
            <a:rPr lang="en-CH" dirty="0">
              <a:solidFill>
                <a:srgbClr val="EE295F"/>
              </a:solidFill>
              <a:latin typeface="+mn-lt"/>
            </a:rPr>
            <a:t>consultation with and ownership by national </a:t>
          </a:r>
          <a:r>
            <a:rPr lang="en-CH" dirty="0" err="1">
              <a:solidFill>
                <a:srgbClr val="EE295F"/>
              </a:solidFill>
              <a:latin typeface="+mn-lt"/>
            </a:rPr>
            <a:t>organisations</a:t>
          </a:r>
          <a:r>
            <a:rPr lang="en-CH" dirty="0">
              <a:solidFill>
                <a:srgbClr val="EE295F"/>
              </a:solidFill>
              <a:latin typeface="+mn-lt"/>
            </a:rPr>
            <a:t> and communities</a:t>
          </a:r>
          <a:r>
            <a:rPr lang="en-CH" dirty="0">
              <a:latin typeface="+mn-lt"/>
            </a:rPr>
            <a:t>?</a:t>
          </a:r>
          <a:endParaRPr lang="en-US" dirty="0">
            <a:latin typeface="+mn-lt"/>
          </a:endParaRPr>
        </a:p>
      </dgm:t>
    </dgm:pt>
    <dgm:pt modelId="{8A3C71AC-4FB0-4579-B816-47FAE037AB75}" type="parTrans" cxnId="{F24A389F-41A5-43AC-AFF2-B62BBBC42DD9}">
      <dgm:prSet/>
      <dgm:spPr/>
      <dgm:t>
        <a:bodyPr/>
        <a:lstStyle/>
        <a:p>
          <a:endParaRPr lang="en-US"/>
        </a:p>
      </dgm:t>
    </dgm:pt>
    <dgm:pt modelId="{AD6EF1FB-66ED-4B0A-987D-86111C576F0A}" type="sibTrans" cxnId="{F24A389F-41A5-43AC-AFF2-B62BBBC42DD9}">
      <dgm:prSet/>
      <dgm:spPr/>
      <dgm:t>
        <a:bodyPr/>
        <a:lstStyle/>
        <a:p>
          <a:endParaRPr lang="en-US"/>
        </a:p>
      </dgm:t>
    </dgm:pt>
    <dgm:pt modelId="{8D2D56B5-6657-45ED-A5E8-E31339B2F3CA}" type="pres">
      <dgm:prSet presAssocID="{11EBAFA5-C77B-4498-ADE5-45DC88168EE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C72D3E-1FF3-4E88-AB7D-ED52EEC63B02}" type="pres">
      <dgm:prSet presAssocID="{ADB5DB9E-3933-4388-A916-9387A6CC4FEC}" presName="compNode" presStyleCnt="0"/>
      <dgm:spPr/>
    </dgm:pt>
    <dgm:pt modelId="{EF6EAEC2-2990-4B28-9598-ECFE69D9B8C0}" type="pres">
      <dgm:prSet presAssocID="{ADB5DB9E-3933-4388-A916-9387A6CC4F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B5CCA22-12FC-4692-98FF-BDE72EA1F454}" type="pres">
      <dgm:prSet presAssocID="{ADB5DB9E-3933-4388-A916-9387A6CC4FEC}" presName="spaceRect" presStyleCnt="0"/>
      <dgm:spPr/>
    </dgm:pt>
    <dgm:pt modelId="{DCD14040-C11D-4251-A48F-9970F09C2E0B}" type="pres">
      <dgm:prSet presAssocID="{ADB5DB9E-3933-4388-A916-9387A6CC4FEC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28C1B001-0CE1-4C14-B1B0-E965048EF4E1}" type="pres">
      <dgm:prSet presAssocID="{4AE0FCB7-332F-4EC8-95AE-F504675FD034}" presName="sibTrans" presStyleCnt="0"/>
      <dgm:spPr/>
    </dgm:pt>
    <dgm:pt modelId="{6A4B8857-3DDB-4059-85E7-4E3C0B203CE1}" type="pres">
      <dgm:prSet presAssocID="{07C4E080-F82F-4455-AD14-9080FD95371F}" presName="compNode" presStyleCnt="0"/>
      <dgm:spPr/>
    </dgm:pt>
    <dgm:pt modelId="{C0042B73-0494-4A10-B1B1-04A6122DE460}" type="pres">
      <dgm:prSet presAssocID="{07C4E080-F82F-4455-AD14-9080FD95371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F221E4E-921C-4233-BB20-613AF6D8C15F}" type="pres">
      <dgm:prSet presAssocID="{07C4E080-F82F-4455-AD14-9080FD95371F}" presName="spaceRect" presStyleCnt="0"/>
      <dgm:spPr/>
    </dgm:pt>
    <dgm:pt modelId="{3160ECC1-8C65-4EDD-A4F5-EF389812BEAD}" type="pres">
      <dgm:prSet presAssocID="{07C4E080-F82F-4455-AD14-9080FD95371F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CF3B6A28-8FCC-41F1-B46C-2360ED0AB6C1}" type="pres">
      <dgm:prSet presAssocID="{00F3D0D0-EA57-4513-8E18-3108BCCC6835}" presName="sibTrans" presStyleCnt="0"/>
      <dgm:spPr/>
    </dgm:pt>
    <dgm:pt modelId="{158DD37A-5D79-4ACA-97E3-3EC913853C30}" type="pres">
      <dgm:prSet presAssocID="{F60B52B2-00FE-42F3-B070-D3891CCC8A96}" presName="compNode" presStyleCnt="0"/>
      <dgm:spPr/>
    </dgm:pt>
    <dgm:pt modelId="{68EFD5C2-55BC-483A-BCB6-2BA43C61558D}" type="pres">
      <dgm:prSet presAssocID="{F60B52B2-00FE-42F3-B070-D3891CCC8A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01828EC-CBCA-4876-ADCD-643A72B39721}" type="pres">
      <dgm:prSet presAssocID="{F60B52B2-00FE-42F3-B070-D3891CCC8A96}" presName="spaceRect" presStyleCnt="0"/>
      <dgm:spPr/>
    </dgm:pt>
    <dgm:pt modelId="{73BC01C0-32EF-497E-BD22-31FF73803C86}" type="pres">
      <dgm:prSet presAssocID="{F60B52B2-00FE-42F3-B070-D3891CCC8A96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C95E8B8C-F875-4060-8AA4-A52CD7A09C00}" type="pres">
      <dgm:prSet presAssocID="{F6422BB2-B991-4B55-941D-19073C333350}" presName="sibTrans" presStyleCnt="0"/>
      <dgm:spPr/>
    </dgm:pt>
    <dgm:pt modelId="{D34A8317-4F0D-4A71-B533-7FC9B46A3861}" type="pres">
      <dgm:prSet presAssocID="{F50288B5-0E87-450C-BCA9-97FACF848CCA}" presName="compNode" presStyleCnt="0"/>
      <dgm:spPr/>
    </dgm:pt>
    <dgm:pt modelId="{7A5546C1-B110-4B15-99CF-751682703319}" type="pres">
      <dgm:prSet presAssocID="{F50288B5-0E87-450C-BCA9-97FACF848CC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14FCA6F-F28B-43E8-9D0E-65B66E9130A6}" type="pres">
      <dgm:prSet presAssocID="{F50288B5-0E87-450C-BCA9-97FACF848CCA}" presName="spaceRect" presStyleCnt="0"/>
      <dgm:spPr/>
    </dgm:pt>
    <dgm:pt modelId="{A145FA14-6676-4B14-98DF-B5A5CCCE624B}" type="pres">
      <dgm:prSet presAssocID="{F50288B5-0E87-450C-BCA9-97FACF848CCA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9EF313BE-A807-4D81-BACC-CC33B17EF3C6}" type="pres">
      <dgm:prSet presAssocID="{4869272D-C181-4266-9C9D-8A48FD3694FB}" presName="sibTrans" presStyleCnt="0"/>
      <dgm:spPr/>
    </dgm:pt>
    <dgm:pt modelId="{1E70715B-E903-4AB6-963A-12FC0063DF7B}" type="pres">
      <dgm:prSet presAssocID="{740400AB-2626-4657-8F0A-1CEE79ABEF2A}" presName="compNode" presStyleCnt="0"/>
      <dgm:spPr/>
    </dgm:pt>
    <dgm:pt modelId="{62E10C58-FFDF-4049-971C-4AF939A0A044}" type="pres">
      <dgm:prSet presAssocID="{740400AB-2626-4657-8F0A-1CEE79ABEF2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78C3964-35AB-4956-827D-F8F94E50AF53}" type="pres">
      <dgm:prSet presAssocID="{740400AB-2626-4657-8F0A-1CEE79ABEF2A}" presName="spaceRect" presStyleCnt="0"/>
      <dgm:spPr/>
    </dgm:pt>
    <dgm:pt modelId="{8828487E-4FF3-4B05-B997-D54B5EE308E8}" type="pres">
      <dgm:prSet presAssocID="{740400AB-2626-4657-8F0A-1CEE79ABEF2A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481AA5-2EB3-42AA-957B-CE63D2681FAE}" srcId="{11EBAFA5-C77B-4498-ADE5-45DC88168EE7}" destId="{F60B52B2-00FE-42F3-B070-D3891CCC8A96}" srcOrd="2" destOrd="0" parTransId="{304971C8-7661-4BBA-9060-07EDE558FFB0}" sibTransId="{F6422BB2-B991-4B55-941D-19073C333350}"/>
    <dgm:cxn modelId="{85A74CDB-19C9-5D44-81B3-6DA1B46A0392}" type="presOf" srcId="{ADB5DB9E-3933-4388-A916-9387A6CC4FEC}" destId="{DCD14040-C11D-4251-A48F-9970F09C2E0B}" srcOrd="0" destOrd="0" presId="urn:microsoft.com/office/officeart/2018/2/layout/IconLabelList"/>
    <dgm:cxn modelId="{F5BC3425-559D-024F-B477-6157A37A9C27}" type="presOf" srcId="{11EBAFA5-C77B-4498-ADE5-45DC88168EE7}" destId="{8D2D56B5-6657-45ED-A5E8-E31339B2F3CA}" srcOrd="0" destOrd="0" presId="urn:microsoft.com/office/officeart/2018/2/layout/IconLabelList"/>
    <dgm:cxn modelId="{1ADABFA8-3D4E-4A60-B560-838D9AAB1053}" srcId="{11EBAFA5-C77B-4498-ADE5-45DC88168EE7}" destId="{F50288B5-0E87-450C-BCA9-97FACF848CCA}" srcOrd="3" destOrd="0" parTransId="{269B0AFC-C737-4194-8B07-7FDB62C0F030}" sibTransId="{4869272D-C181-4266-9C9D-8A48FD3694FB}"/>
    <dgm:cxn modelId="{FCEF35F0-1C38-4855-BDA4-FA30EFC938F0}" srcId="{11EBAFA5-C77B-4498-ADE5-45DC88168EE7}" destId="{07C4E080-F82F-4455-AD14-9080FD95371F}" srcOrd="1" destOrd="0" parTransId="{5994D7C4-2F7A-4545-920B-B84C2D3B27B3}" sibTransId="{00F3D0D0-EA57-4513-8E18-3108BCCC6835}"/>
    <dgm:cxn modelId="{E46250A1-0EDB-1248-ACE1-67350AD0F551}" type="presOf" srcId="{F50288B5-0E87-450C-BCA9-97FACF848CCA}" destId="{A145FA14-6676-4B14-98DF-B5A5CCCE624B}" srcOrd="0" destOrd="0" presId="urn:microsoft.com/office/officeart/2018/2/layout/IconLabelList"/>
    <dgm:cxn modelId="{E5A4DA8C-0A16-1F4A-A59C-4D006818D46A}" type="presOf" srcId="{07C4E080-F82F-4455-AD14-9080FD95371F}" destId="{3160ECC1-8C65-4EDD-A4F5-EF389812BEAD}" srcOrd="0" destOrd="0" presId="urn:microsoft.com/office/officeart/2018/2/layout/IconLabelList"/>
    <dgm:cxn modelId="{A14093F2-441D-8246-8F57-94A476ACF2D0}" type="presOf" srcId="{F60B52B2-00FE-42F3-B070-D3891CCC8A96}" destId="{73BC01C0-32EF-497E-BD22-31FF73803C86}" srcOrd="0" destOrd="0" presId="urn:microsoft.com/office/officeart/2018/2/layout/IconLabelList"/>
    <dgm:cxn modelId="{B07B300F-C0E8-D84A-9E19-4B2526659D7C}" type="presOf" srcId="{740400AB-2626-4657-8F0A-1CEE79ABEF2A}" destId="{8828487E-4FF3-4B05-B997-D54B5EE308E8}" srcOrd="0" destOrd="0" presId="urn:microsoft.com/office/officeart/2018/2/layout/IconLabelList"/>
    <dgm:cxn modelId="{119D4B53-3189-4E96-A312-764BB3DB5D3F}" srcId="{11EBAFA5-C77B-4498-ADE5-45DC88168EE7}" destId="{ADB5DB9E-3933-4388-A916-9387A6CC4FEC}" srcOrd="0" destOrd="0" parTransId="{E1D2D46B-D2B4-4753-9D46-4D5889605EB1}" sibTransId="{4AE0FCB7-332F-4EC8-95AE-F504675FD034}"/>
    <dgm:cxn modelId="{F24A389F-41A5-43AC-AFF2-B62BBBC42DD9}" srcId="{11EBAFA5-C77B-4498-ADE5-45DC88168EE7}" destId="{740400AB-2626-4657-8F0A-1CEE79ABEF2A}" srcOrd="4" destOrd="0" parTransId="{8A3C71AC-4FB0-4579-B816-47FAE037AB75}" sibTransId="{AD6EF1FB-66ED-4B0A-987D-86111C576F0A}"/>
    <dgm:cxn modelId="{04EFFAFB-15DE-1B40-8B3E-5FB6656C4B9B}" type="presParOf" srcId="{8D2D56B5-6657-45ED-A5E8-E31339B2F3CA}" destId="{45C72D3E-1FF3-4E88-AB7D-ED52EEC63B02}" srcOrd="0" destOrd="0" presId="urn:microsoft.com/office/officeart/2018/2/layout/IconLabelList"/>
    <dgm:cxn modelId="{6B4D6890-369D-DE4C-AF2E-8E09D8BDBF1F}" type="presParOf" srcId="{45C72D3E-1FF3-4E88-AB7D-ED52EEC63B02}" destId="{EF6EAEC2-2990-4B28-9598-ECFE69D9B8C0}" srcOrd="0" destOrd="0" presId="urn:microsoft.com/office/officeart/2018/2/layout/IconLabelList"/>
    <dgm:cxn modelId="{8575D0A4-C60F-D840-9FD0-9D11B774DBB3}" type="presParOf" srcId="{45C72D3E-1FF3-4E88-AB7D-ED52EEC63B02}" destId="{5B5CCA22-12FC-4692-98FF-BDE72EA1F454}" srcOrd="1" destOrd="0" presId="urn:microsoft.com/office/officeart/2018/2/layout/IconLabelList"/>
    <dgm:cxn modelId="{81EC11A5-4B65-FF4F-99A9-E0AED2B12A5B}" type="presParOf" srcId="{45C72D3E-1FF3-4E88-AB7D-ED52EEC63B02}" destId="{DCD14040-C11D-4251-A48F-9970F09C2E0B}" srcOrd="2" destOrd="0" presId="urn:microsoft.com/office/officeart/2018/2/layout/IconLabelList"/>
    <dgm:cxn modelId="{4153A6FE-C071-8244-99B1-CB16DF694E28}" type="presParOf" srcId="{8D2D56B5-6657-45ED-A5E8-E31339B2F3CA}" destId="{28C1B001-0CE1-4C14-B1B0-E965048EF4E1}" srcOrd="1" destOrd="0" presId="urn:microsoft.com/office/officeart/2018/2/layout/IconLabelList"/>
    <dgm:cxn modelId="{88DCF804-0AC3-7D4E-A9FE-ECE5CF7E12CA}" type="presParOf" srcId="{8D2D56B5-6657-45ED-A5E8-E31339B2F3CA}" destId="{6A4B8857-3DDB-4059-85E7-4E3C0B203CE1}" srcOrd="2" destOrd="0" presId="urn:microsoft.com/office/officeart/2018/2/layout/IconLabelList"/>
    <dgm:cxn modelId="{43515695-EA61-DB4E-828B-A9D26E34427D}" type="presParOf" srcId="{6A4B8857-3DDB-4059-85E7-4E3C0B203CE1}" destId="{C0042B73-0494-4A10-B1B1-04A6122DE460}" srcOrd="0" destOrd="0" presId="urn:microsoft.com/office/officeart/2018/2/layout/IconLabelList"/>
    <dgm:cxn modelId="{6F6263A5-99BF-3B4D-BA02-2952D9D9BD39}" type="presParOf" srcId="{6A4B8857-3DDB-4059-85E7-4E3C0B203CE1}" destId="{4F221E4E-921C-4233-BB20-613AF6D8C15F}" srcOrd="1" destOrd="0" presId="urn:microsoft.com/office/officeart/2018/2/layout/IconLabelList"/>
    <dgm:cxn modelId="{637A9086-6A87-5E42-913F-4A3E90BA4464}" type="presParOf" srcId="{6A4B8857-3DDB-4059-85E7-4E3C0B203CE1}" destId="{3160ECC1-8C65-4EDD-A4F5-EF389812BEAD}" srcOrd="2" destOrd="0" presId="urn:microsoft.com/office/officeart/2018/2/layout/IconLabelList"/>
    <dgm:cxn modelId="{5ABFCA94-F0E4-A543-8707-7575052D3041}" type="presParOf" srcId="{8D2D56B5-6657-45ED-A5E8-E31339B2F3CA}" destId="{CF3B6A28-8FCC-41F1-B46C-2360ED0AB6C1}" srcOrd="3" destOrd="0" presId="urn:microsoft.com/office/officeart/2018/2/layout/IconLabelList"/>
    <dgm:cxn modelId="{E392A7C4-ED7F-C740-88FD-55A37B0DA7F4}" type="presParOf" srcId="{8D2D56B5-6657-45ED-A5E8-E31339B2F3CA}" destId="{158DD37A-5D79-4ACA-97E3-3EC913853C30}" srcOrd="4" destOrd="0" presId="urn:microsoft.com/office/officeart/2018/2/layout/IconLabelList"/>
    <dgm:cxn modelId="{2F07DC99-F8BC-064E-AC75-E5DA896E0D80}" type="presParOf" srcId="{158DD37A-5D79-4ACA-97E3-3EC913853C30}" destId="{68EFD5C2-55BC-483A-BCB6-2BA43C61558D}" srcOrd="0" destOrd="0" presId="urn:microsoft.com/office/officeart/2018/2/layout/IconLabelList"/>
    <dgm:cxn modelId="{03D0C216-818D-9D49-B316-FD1A6E2C0CDC}" type="presParOf" srcId="{158DD37A-5D79-4ACA-97E3-3EC913853C30}" destId="{201828EC-CBCA-4876-ADCD-643A72B39721}" srcOrd="1" destOrd="0" presId="urn:microsoft.com/office/officeart/2018/2/layout/IconLabelList"/>
    <dgm:cxn modelId="{E04F73D4-67A9-B745-9C5F-CE401DDF96D9}" type="presParOf" srcId="{158DD37A-5D79-4ACA-97E3-3EC913853C30}" destId="{73BC01C0-32EF-497E-BD22-31FF73803C86}" srcOrd="2" destOrd="0" presId="urn:microsoft.com/office/officeart/2018/2/layout/IconLabelList"/>
    <dgm:cxn modelId="{CC4B0E5F-8A41-5C4A-99D2-1387220B3779}" type="presParOf" srcId="{8D2D56B5-6657-45ED-A5E8-E31339B2F3CA}" destId="{C95E8B8C-F875-4060-8AA4-A52CD7A09C00}" srcOrd="5" destOrd="0" presId="urn:microsoft.com/office/officeart/2018/2/layout/IconLabelList"/>
    <dgm:cxn modelId="{26E8719B-84DC-9F4B-BAAA-F04FE41090D0}" type="presParOf" srcId="{8D2D56B5-6657-45ED-A5E8-E31339B2F3CA}" destId="{D34A8317-4F0D-4A71-B533-7FC9B46A3861}" srcOrd="6" destOrd="0" presId="urn:microsoft.com/office/officeart/2018/2/layout/IconLabelList"/>
    <dgm:cxn modelId="{6225D93A-1F92-DD4B-B44B-C26BB6043BAB}" type="presParOf" srcId="{D34A8317-4F0D-4A71-B533-7FC9B46A3861}" destId="{7A5546C1-B110-4B15-99CF-751682703319}" srcOrd="0" destOrd="0" presId="urn:microsoft.com/office/officeart/2018/2/layout/IconLabelList"/>
    <dgm:cxn modelId="{91B586E2-E33B-EE48-A144-A47CFB4828BC}" type="presParOf" srcId="{D34A8317-4F0D-4A71-B533-7FC9B46A3861}" destId="{814FCA6F-F28B-43E8-9D0E-65B66E9130A6}" srcOrd="1" destOrd="0" presId="urn:microsoft.com/office/officeart/2018/2/layout/IconLabelList"/>
    <dgm:cxn modelId="{A3C1319B-4BA5-B24D-981E-F7B957798844}" type="presParOf" srcId="{D34A8317-4F0D-4A71-B533-7FC9B46A3861}" destId="{A145FA14-6676-4B14-98DF-B5A5CCCE624B}" srcOrd="2" destOrd="0" presId="urn:microsoft.com/office/officeart/2018/2/layout/IconLabelList"/>
    <dgm:cxn modelId="{AB760DAB-1157-FB40-B88F-AD21DC4177DA}" type="presParOf" srcId="{8D2D56B5-6657-45ED-A5E8-E31339B2F3CA}" destId="{9EF313BE-A807-4D81-BACC-CC33B17EF3C6}" srcOrd="7" destOrd="0" presId="urn:microsoft.com/office/officeart/2018/2/layout/IconLabelList"/>
    <dgm:cxn modelId="{036612AC-7319-AE49-8CA3-3AE7837915DD}" type="presParOf" srcId="{8D2D56B5-6657-45ED-A5E8-E31339B2F3CA}" destId="{1E70715B-E903-4AB6-963A-12FC0063DF7B}" srcOrd="8" destOrd="0" presId="urn:microsoft.com/office/officeart/2018/2/layout/IconLabelList"/>
    <dgm:cxn modelId="{11112F2C-6A1D-6A4B-A569-894B9B063F07}" type="presParOf" srcId="{1E70715B-E903-4AB6-963A-12FC0063DF7B}" destId="{62E10C58-FFDF-4049-971C-4AF939A0A044}" srcOrd="0" destOrd="0" presId="urn:microsoft.com/office/officeart/2018/2/layout/IconLabelList"/>
    <dgm:cxn modelId="{8598E4D7-B438-1846-A3E8-0431C020296E}" type="presParOf" srcId="{1E70715B-E903-4AB6-963A-12FC0063DF7B}" destId="{378C3964-35AB-4956-827D-F8F94E50AF53}" srcOrd="1" destOrd="0" presId="urn:microsoft.com/office/officeart/2018/2/layout/IconLabelList"/>
    <dgm:cxn modelId="{1BE5EC43-23A9-2240-8694-A2B4539456F3}" type="presParOf" srcId="{1E70715B-E903-4AB6-963A-12FC0063DF7B}" destId="{8828487E-4FF3-4B05-B997-D54B5EE308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A329B-2EA6-49A0-B3B2-851F195B04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16FF5F-EE46-4199-9051-100D07131269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CH" dirty="0">
              <a:latin typeface="+mn-lt"/>
            </a:rPr>
            <a:t>See due diligence processes  reinforce the notion of “putting people at the centre”? </a:t>
          </a:r>
          <a:endParaRPr lang="en-US" dirty="0">
            <a:latin typeface="+mn-lt"/>
          </a:endParaRPr>
        </a:p>
      </dgm:t>
    </dgm:pt>
    <dgm:pt modelId="{B283019C-F5EB-4E4C-80B9-CFC11B266886}" type="parTrans" cxnId="{F97985AB-5DBA-47E9-8307-D65908525B8A}">
      <dgm:prSet/>
      <dgm:spPr/>
      <dgm:t>
        <a:bodyPr/>
        <a:lstStyle/>
        <a:p>
          <a:endParaRPr lang="en-US"/>
        </a:p>
      </dgm:t>
    </dgm:pt>
    <dgm:pt modelId="{2FA1ABB7-586F-40ED-A5FB-8E3C2D20B115}" type="sibTrans" cxnId="{F97985AB-5DBA-47E9-8307-D65908525B8A}">
      <dgm:prSet/>
      <dgm:spPr/>
      <dgm:t>
        <a:bodyPr/>
        <a:lstStyle/>
        <a:p>
          <a:endParaRPr lang="en-US"/>
        </a:p>
      </dgm:t>
    </dgm:pt>
    <dgm:pt modelId="{9956F3E6-5AEE-499B-92CB-16EF77BF801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CH" dirty="0">
              <a:latin typeface="+mn-lt"/>
            </a:rPr>
            <a:t>Have a more equitable approach to partnerships that considers each partner's role in meeting community expectations?</a:t>
          </a:r>
          <a:endParaRPr lang="en-US" dirty="0">
            <a:latin typeface="+mn-lt"/>
          </a:endParaRPr>
        </a:p>
      </dgm:t>
    </dgm:pt>
    <dgm:pt modelId="{C7CC8CBA-4263-4F9B-9510-11358A9984E9}" type="parTrans" cxnId="{6B7BC4B5-9790-4760-A9E7-E27D30B6867D}">
      <dgm:prSet/>
      <dgm:spPr/>
      <dgm:t>
        <a:bodyPr/>
        <a:lstStyle/>
        <a:p>
          <a:endParaRPr lang="en-US"/>
        </a:p>
      </dgm:t>
    </dgm:pt>
    <dgm:pt modelId="{306BF55C-47B1-49B8-A674-F5B785987538}" type="sibTrans" cxnId="{6B7BC4B5-9790-4760-A9E7-E27D30B6867D}">
      <dgm:prSet/>
      <dgm:spPr/>
      <dgm:t>
        <a:bodyPr/>
        <a:lstStyle/>
        <a:p>
          <a:endParaRPr lang="en-US"/>
        </a:p>
      </dgm:t>
    </dgm:pt>
    <dgm:pt modelId="{337FFB14-8371-4D45-A23A-905827F7D219}">
      <dgm:prSet/>
      <dgm:spPr/>
      <dgm:t>
        <a:bodyPr/>
        <a:lstStyle/>
        <a:p>
          <a:pPr>
            <a:lnSpc>
              <a:spcPct val="100000"/>
            </a:lnSpc>
          </a:pPr>
          <a:r>
            <a:rPr lang="en-CH" dirty="0"/>
            <a:t>Reduce duplication and lift the burden on implementing partners? </a:t>
          </a:r>
          <a:endParaRPr lang="en-US" dirty="0"/>
        </a:p>
      </dgm:t>
    </dgm:pt>
    <dgm:pt modelId="{55BE3B23-4C59-4414-B895-46478352E705}" type="parTrans" cxnId="{27DED845-641A-4EB3-80AA-4A1374B5FFF4}">
      <dgm:prSet/>
      <dgm:spPr/>
      <dgm:t>
        <a:bodyPr/>
        <a:lstStyle/>
        <a:p>
          <a:endParaRPr lang="en-US"/>
        </a:p>
      </dgm:t>
    </dgm:pt>
    <dgm:pt modelId="{43B6FE35-841E-499D-82AA-4173CFCDCF3C}" type="sibTrans" cxnId="{27DED845-641A-4EB3-80AA-4A1374B5FFF4}">
      <dgm:prSet/>
      <dgm:spPr/>
      <dgm:t>
        <a:bodyPr/>
        <a:lstStyle/>
        <a:p>
          <a:endParaRPr lang="en-US"/>
        </a:p>
      </dgm:t>
    </dgm:pt>
    <dgm:pt modelId="{11F6DE7A-CE08-41C5-A597-420FEFFD7E4F}" type="pres">
      <dgm:prSet presAssocID="{920A329B-2EA6-49A0-B3B2-851F195B042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A9CF0E-9979-4C63-AFC7-56F98112B7BF}" type="pres">
      <dgm:prSet presAssocID="{0016FF5F-EE46-4199-9051-100D07131269}" presName="compNode" presStyleCnt="0"/>
      <dgm:spPr/>
    </dgm:pt>
    <dgm:pt modelId="{A0F03AA3-1214-48F6-AB4E-A7A01105FCD3}" type="pres">
      <dgm:prSet presAssocID="{0016FF5F-EE46-4199-9051-100D07131269}" presName="bgRect" presStyleLbl="bgShp" presStyleIdx="0" presStyleCnt="3"/>
      <dgm:spPr/>
      <dgm:t>
        <a:bodyPr/>
        <a:lstStyle/>
        <a:p>
          <a:endParaRPr lang="es-ES"/>
        </a:p>
      </dgm:t>
    </dgm:pt>
    <dgm:pt modelId="{27F0AE04-AC07-4B06-A325-7E8ED70906DD}" type="pres">
      <dgm:prSet presAssocID="{0016FF5F-EE46-4199-9051-100D071312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9CB972A-47AE-418D-8092-96441A96D934}" type="pres">
      <dgm:prSet presAssocID="{0016FF5F-EE46-4199-9051-100D07131269}" presName="spaceRect" presStyleCnt="0"/>
      <dgm:spPr/>
    </dgm:pt>
    <dgm:pt modelId="{E917F577-FF8C-4464-B9A3-6C943D8DA4AA}" type="pres">
      <dgm:prSet presAssocID="{0016FF5F-EE46-4199-9051-100D0713126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DAA2299D-2AB8-40E4-82FE-454F73D818E5}" type="pres">
      <dgm:prSet presAssocID="{2FA1ABB7-586F-40ED-A5FB-8E3C2D20B115}" presName="sibTrans" presStyleCnt="0"/>
      <dgm:spPr/>
    </dgm:pt>
    <dgm:pt modelId="{529F2C4E-CD0A-4402-9116-1060381A0CAB}" type="pres">
      <dgm:prSet presAssocID="{9956F3E6-5AEE-499B-92CB-16EF77BF8012}" presName="compNode" presStyleCnt="0"/>
      <dgm:spPr/>
    </dgm:pt>
    <dgm:pt modelId="{6E1B79F6-9990-42B2-BFEE-066828D08457}" type="pres">
      <dgm:prSet presAssocID="{9956F3E6-5AEE-499B-92CB-16EF77BF8012}" presName="bgRect" presStyleLbl="bgShp" presStyleIdx="1" presStyleCnt="3"/>
      <dgm:spPr/>
    </dgm:pt>
    <dgm:pt modelId="{15ABEC7C-A4A7-4CBF-897A-D03016593F9C}" type="pres">
      <dgm:prSet presAssocID="{9956F3E6-5AEE-499B-92CB-16EF77BF80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D3F1CBD-9B70-4316-B06D-CC55BB8AA10B}" type="pres">
      <dgm:prSet presAssocID="{9956F3E6-5AEE-499B-92CB-16EF77BF8012}" presName="spaceRect" presStyleCnt="0"/>
      <dgm:spPr/>
    </dgm:pt>
    <dgm:pt modelId="{FFB79AEC-31BA-4AC4-B945-D6CA3FE2D1B6}" type="pres">
      <dgm:prSet presAssocID="{9956F3E6-5AEE-499B-92CB-16EF77BF801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42BFAC8-8A04-4844-97DC-42283B0264F3}" type="pres">
      <dgm:prSet presAssocID="{306BF55C-47B1-49B8-A674-F5B785987538}" presName="sibTrans" presStyleCnt="0"/>
      <dgm:spPr/>
    </dgm:pt>
    <dgm:pt modelId="{699AA0E8-9B98-42A4-8CB6-8D5ED4DCB560}" type="pres">
      <dgm:prSet presAssocID="{337FFB14-8371-4D45-A23A-905827F7D219}" presName="compNode" presStyleCnt="0"/>
      <dgm:spPr/>
    </dgm:pt>
    <dgm:pt modelId="{F4B8991C-A6D5-4379-8147-403C5C2F969A}" type="pres">
      <dgm:prSet presAssocID="{337FFB14-8371-4D45-A23A-905827F7D219}" presName="bgRect" presStyleLbl="bgShp" presStyleIdx="2" presStyleCnt="3"/>
      <dgm:spPr/>
    </dgm:pt>
    <dgm:pt modelId="{AE890D13-8A5C-4391-8F6D-E995C5C2B946}" type="pres">
      <dgm:prSet presAssocID="{337FFB14-8371-4D45-A23A-905827F7D2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mise"/>
        </a:ext>
      </dgm:extLst>
    </dgm:pt>
    <dgm:pt modelId="{61530D18-2B4E-4B92-B652-D30CBE5CF2DA}" type="pres">
      <dgm:prSet presAssocID="{337FFB14-8371-4D45-A23A-905827F7D219}" presName="spaceRect" presStyleCnt="0"/>
      <dgm:spPr/>
    </dgm:pt>
    <dgm:pt modelId="{46F9DEEC-F9EF-4406-A5BB-A1DA12C4D299}" type="pres">
      <dgm:prSet presAssocID="{337FFB14-8371-4D45-A23A-905827F7D21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BD6BD2B-5905-4F46-81FF-1D9B86F6A3B5}" type="presOf" srcId="{0016FF5F-EE46-4199-9051-100D07131269}" destId="{E917F577-FF8C-4464-B9A3-6C943D8DA4AA}" srcOrd="0" destOrd="0" presId="urn:microsoft.com/office/officeart/2018/2/layout/IconVerticalSolidList"/>
    <dgm:cxn modelId="{3FB7FC50-9CEC-4A77-8036-8B2657566E32}" type="presOf" srcId="{920A329B-2EA6-49A0-B3B2-851F195B042D}" destId="{11F6DE7A-CE08-41C5-A597-420FEFFD7E4F}" srcOrd="0" destOrd="0" presId="urn:microsoft.com/office/officeart/2018/2/layout/IconVerticalSolidList"/>
    <dgm:cxn modelId="{7586119D-211B-4D0E-B418-1079955F8033}" type="presOf" srcId="{9956F3E6-5AEE-499B-92CB-16EF77BF8012}" destId="{FFB79AEC-31BA-4AC4-B945-D6CA3FE2D1B6}" srcOrd="0" destOrd="0" presId="urn:microsoft.com/office/officeart/2018/2/layout/IconVerticalSolidList"/>
    <dgm:cxn modelId="{68B7D478-B00F-4020-8B4E-01DDCDB32729}" type="presOf" srcId="{337FFB14-8371-4D45-A23A-905827F7D219}" destId="{46F9DEEC-F9EF-4406-A5BB-A1DA12C4D299}" srcOrd="0" destOrd="0" presId="urn:microsoft.com/office/officeart/2018/2/layout/IconVerticalSolidList"/>
    <dgm:cxn modelId="{6B7BC4B5-9790-4760-A9E7-E27D30B6867D}" srcId="{920A329B-2EA6-49A0-B3B2-851F195B042D}" destId="{9956F3E6-5AEE-499B-92CB-16EF77BF8012}" srcOrd="1" destOrd="0" parTransId="{C7CC8CBA-4263-4F9B-9510-11358A9984E9}" sibTransId="{306BF55C-47B1-49B8-A674-F5B785987538}"/>
    <dgm:cxn modelId="{F97985AB-5DBA-47E9-8307-D65908525B8A}" srcId="{920A329B-2EA6-49A0-B3B2-851F195B042D}" destId="{0016FF5F-EE46-4199-9051-100D07131269}" srcOrd="0" destOrd="0" parTransId="{B283019C-F5EB-4E4C-80B9-CFC11B266886}" sibTransId="{2FA1ABB7-586F-40ED-A5FB-8E3C2D20B115}"/>
    <dgm:cxn modelId="{27DED845-641A-4EB3-80AA-4A1374B5FFF4}" srcId="{920A329B-2EA6-49A0-B3B2-851F195B042D}" destId="{337FFB14-8371-4D45-A23A-905827F7D219}" srcOrd="2" destOrd="0" parTransId="{55BE3B23-4C59-4414-B895-46478352E705}" sibTransId="{43B6FE35-841E-499D-82AA-4173CFCDCF3C}"/>
    <dgm:cxn modelId="{FCC609A3-CB17-4AEA-B0C2-06EEFCC4F285}" type="presParOf" srcId="{11F6DE7A-CE08-41C5-A597-420FEFFD7E4F}" destId="{AEA9CF0E-9979-4C63-AFC7-56F98112B7BF}" srcOrd="0" destOrd="0" presId="urn:microsoft.com/office/officeart/2018/2/layout/IconVerticalSolidList"/>
    <dgm:cxn modelId="{4BD5F022-0145-49A4-B400-A26E83762B37}" type="presParOf" srcId="{AEA9CF0E-9979-4C63-AFC7-56F98112B7BF}" destId="{A0F03AA3-1214-48F6-AB4E-A7A01105FCD3}" srcOrd="0" destOrd="0" presId="urn:microsoft.com/office/officeart/2018/2/layout/IconVerticalSolidList"/>
    <dgm:cxn modelId="{DA3031BC-DCFB-465E-8EFA-75A5E13D8546}" type="presParOf" srcId="{AEA9CF0E-9979-4C63-AFC7-56F98112B7BF}" destId="{27F0AE04-AC07-4B06-A325-7E8ED70906DD}" srcOrd="1" destOrd="0" presId="urn:microsoft.com/office/officeart/2018/2/layout/IconVerticalSolidList"/>
    <dgm:cxn modelId="{3A3F83F4-6AEA-4AC5-A57B-B75ADCAE5690}" type="presParOf" srcId="{AEA9CF0E-9979-4C63-AFC7-56F98112B7BF}" destId="{59CB972A-47AE-418D-8092-96441A96D934}" srcOrd="2" destOrd="0" presId="urn:microsoft.com/office/officeart/2018/2/layout/IconVerticalSolidList"/>
    <dgm:cxn modelId="{27F8E0A0-D22B-4723-95D8-9A69267DE962}" type="presParOf" srcId="{AEA9CF0E-9979-4C63-AFC7-56F98112B7BF}" destId="{E917F577-FF8C-4464-B9A3-6C943D8DA4AA}" srcOrd="3" destOrd="0" presId="urn:microsoft.com/office/officeart/2018/2/layout/IconVerticalSolidList"/>
    <dgm:cxn modelId="{02C504DD-8DEF-4801-8981-6F0491CE606A}" type="presParOf" srcId="{11F6DE7A-CE08-41C5-A597-420FEFFD7E4F}" destId="{DAA2299D-2AB8-40E4-82FE-454F73D818E5}" srcOrd="1" destOrd="0" presId="urn:microsoft.com/office/officeart/2018/2/layout/IconVerticalSolidList"/>
    <dgm:cxn modelId="{831ED6EF-E12B-4842-9925-24F68A9CDD10}" type="presParOf" srcId="{11F6DE7A-CE08-41C5-A597-420FEFFD7E4F}" destId="{529F2C4E-CD0A-4402-9116-1060381A0CAB}" srcOrd="2" destOrd="0" presId="urn:microsoft.com/office/officeart/2018/2/layout/IconVerticalSolidList"/>
    <dgm:cxn modelId="{09CE3925-8FD3-4392-B7AD-B28DCCAF6434}" type="presParOf" srcId="{529F2C4E-CD0A-4402-9116-1060381A0CAB}" destId="{6E1B79F6-9990-42B2-BFEE-066828D08457}" srcOrd="0" destOrd="0" presId="urn:microsoft.com/office/officeart/2018/2/layout/IconVerticalSolidList"/>
    <dgm:cxn modelId="{0E48C01F-7FA7-4AA5-8AD5-C8F46888BAB6}" type="presParOf" srcId="{529F2C4E-CD0A-4402-9116-1060381A0CAB}" destId="{15ABEC7C-A4A7-4CBF-897A-D03016593F9C}" srcOrd="1" destOrd="0" presId="urn:microsoft.com/office/officeart/2018/2/layout/IconVerticalSolidList"/>
    <dgm:cxn modelId="{A7EA97B8-F031-4486-847D-66FE649B8460}" type="presParOf" srcId="{529F2C4E-CD0A-4402-9116-1060381A0CAB}" destId="{CD3F1CBD-9B70-4316-B06D-CC55BB8AA10B}" srcOrd="2" destOrd="0" presId="urn:microsoft.com/office/officeart/2018/2/layout/IconVerticalSolidList"/>
    <dgm:cxn modelId="{E608CFB3-3B1A-457E-995A-495095993A77}" type="presParOf" srcId="{529F2C4E-CD0A-4402-9116-1060381A0CAB}" destId="{FFB79AEC-31BA-4AC4-B945-D6CA3FE2D1B6}" srcOrd="3" destOrd="0" presId="urn:microsoft.com/office/officeart/2018/2/layout/IconVerticalSolidList"/>
    <dgm:cxn modelId="{5EF8F420-3E80-4114-9F06-08E99B2F7BF7}" type="presParOf" srcId="{11F6DE7A-CE08-41C5-A597-420FEFFD7E4F}" destId="{942BFAC8-8A04-4844-97DC-42283B0264F3}" srcOrd="3" destOrd="0" presId="urn:microsoft.com/office/officeart/2018/2/layout/IconVerticalSolidList"/>
    <dgm:cxn modelId="{086AFAF3-7C97-4CB9-8857-C5F58F37F615}" type="presParOf" srcId="{11F6DE7A-CE08-41C5-A597-420FEFFD7E4F}" destId="{699AA0E8-9B98-42A4-8CB6-8D5ED4DCB560}" srcOrd="4" destOrd="0" presId="urn:microsoft.com/office/officeart/2018/2/layout/IconVerticalSolidList"/>
    <dgm:cxn modelId="{C5663078-7470-42D5-A231-EA5575FDDF94}" type="presParOf" srcId="{699AA0E8-9B98-42A4-8CB6-8D5ED4DCB560}" destId="{F4B8991C-A6D5-4379-8147-403C5C2F969A}" srcOrd="0" destOrd="0" presId="urn:microsoft.com/office/officeart/2018/2/layout/IconVerticalSolidList"/>
    <dgm:cxn modelId="{F74E9D2D-3980-4418-863F-EB3CC602ECFD}" type="presParOf" srcId="{699AA0E8-9B98-42A4-8CB6-8D5ED4DCB560}" destId="{AE890D13-8A5C-4391-8F6D-E995C5C2B946}" srcOrd="1" destOrd="0" presId="urn:microsoft.com/office/officeart/2018/2/layout/IconVerticalSolidList"/>
    <dgm:cxn modelId="{7EB601E2-B747-41EE-A8C0-C3CB47BEFE4F}" type="presParOf" srcId="{699AA0E8-9B98-42A4-8CB6-8D5ED4DCB560}" destId="{61530D18-2B4E-4B92-B652-D30CBE5CF2DA}" srcOrd="2" destOrd="0" presId="urn:microsoft.com/office/officeart/2018/2/layout/IconVerticalSolidList"/>
    <dgm:cxn modelId="{5101C59E-F93D-4577-B4CA-51AC2FA6D587}" type="presParOf" srcId="{699AA0E8-9B98-42A4-8CB6-8D5ED4DCB560}" destId="{46F9DEEC-F9EF-4406-A5BB-A1DA12C4D2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3CDB1-91E0-D34E-9DED-1D0AEAC0391F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C3722F-997E-1F45-A47B-C7562A768F99}">
      <dgm:prSet phldrT="[Text]"/>
      <dgm:spPr/>
      <dgm:t>
        <a:bodyPr/>
        <a:lstStyle/>
        <a:p>
          <a:r>
            <a:rPr lang="en-GB" b="1"/>
            <a:t>Self-Assessment</a:t>
          </a:r>
        </a:p>
      </dgm:t>
    </dgm:pt>
    <dgm:pt modelId="{F713CEC4-0A17-1A49-A594-606294A08C49}" type="parTrans" cxnId="{DD22AFDB-49FA-0245-A269-9DD85650FCEF}">
      <dgm:prSet/>
      <dgm:spPr/>
      <dgm:t>
        <a:bodyPr/>
        <a:lstStyle/>
        <a:p>
          <a:endParaRPr lang="en-GB"/>
        </a:p>
      </dgm:t>
    </dgm:pt>
    <dgm:pt modelId="{326344E3-2BED-7946-8094-4DBC72F44AA7}" type="sibTrans" cxnId="{DD22AFDB-49FA-0245-A269-9DD85650FCEF}">
      <dgm:prSet/>
      <dgm:spPr/>
      <dgm:t>
        <a:bodyPr/>
        <a:lstStyle/>
        <a:p>
          <a:endParaRPr lang="en-GB"/>
        </a:p>
      </dgm:t>
    </dgm:pt>
    <dgm:pt modelId="{2CF0F829-E6CB-B442-82D2-497C77702A26}">
      <dgm:prSet phldrT="[Text]" custT="1"/>
      <dgm:spPr>
        <a:solidFill>
          <a:srgbClr val="D60D46"/>
        </a:solidFill>
      </dgm:spPr>
      <dgm:t>
        <a:bodyPr/>
        <a:lstStyle/>
        <a:p>
          <a:r>
            <a:rPr lang="en-GB" sz="1200" dirty="0"/>
            <a:t>Led by the organisation itself. Helps organisations gain an understanding of their capacity and performance against the CHS</a:t>
          </a:r>
        </a:p>
      </dgm:t>
    </dgm:pt>
    <dgm:pt modelId="{529B3920-4E4E-6B40-858D-19A6A828B11F}" type="parTrans" cxnId="{B7B1CA40-80B4-7241-A0BB-DACECB9B3F92}">
      <dgm:prSet/>
      <dgm:spPr/>
      <dgm:t>
        <a:bodyPr/>
        <a:lstStyle/>
        <a:p>
          <a:endParaRPr lang="en-GB"/>
        </a:p>
      </dgm:t>
    </dgm:pt>
    <dgm:pt modelId="{932DBD14-EAF6-054E-8757-F352BADE698E}" type="sibTrans" cxnId="{B7B1CA40-80B4-7241-A0BB-DACECB9B3F92}">
      <dgm:prSet/>
      <dgm:spPr/>
      <dgm:t>
        <a:bodyPr/>
        <a:lstStyle/>
        <a:p>
          <a:endParaRPr lang="en-GB"/>
        </a:p>
      </dgm:t>
    </dgm:pt>
    <dgm:pt modelId="{8986E369-940E-864A-A489-12B78D057CBA}">
      <dgm:prSet phldrT="[Text]"/>
      <dgm:spPr/>
      <dgm:t>
        <a:bodyPr/>
        <a:lstStyle/>
        <a:p>
          <a:r>
            <a:rPr lang="en-GB" b="1"/>
            <a:t>Independent</a:t>
          </a:r>
          <a:r>
            <a:rPr lang="en-GB"/>
            <a:t> </a:t>
          </a:r>
          <a:r>
            <a:rPr lang="en-GB" b="1"/>
            <a:t>Verification</a:t>
          </a:r>
        </a:p>
      </dgm:t>
    </dgm:pt>
    <dgm:pt modelId="{FAC7A907-55F9-F343-A7A8-1AA4E9AE9886}" type="parTrans" cxnId="{E7434ABE-736E-CF45-8072-6540E03BA73E}">
      <dgm:prSet/>
      <dgm:spPr/>
      <dgm:t>
        <a:bodyPr/>
        <a:lstStyle/>
        <a:p>
          <a:endParaRPr lang="en-GB"/>
        </a:p>
      </dgm:t>
    </dgm:pt>
    <dgm:pt modelId="{7E61D94B-1256-524A-95DA-66E5538B97F2}" type="sibTrans" cxnId="{E7434ABE-736E-CF45-8072-6540E03BA73E}">
      <dgm:prSet/>
      <dgm:spPr/>
      <dgm:t>
        <a:bodyPr/>
        <a:lstStyle/>
        <a:p>
          <a:endParaRPr lang="en-GB"/>
        </a:p>
      </dgm:t>
    </dgm:pt>
    <dgm:pt modelId="{4641E2BC-2B44-0441-98D6-0FFFC0C007FF}">
      <dgm:prSet phldrT="[Text]" custT="1"/>
      <dgm:spPr>
        <a:solidFill>
          <a:srgbClr val="777877"/>
        </a:solidFill>
      </dgm:spPr>
      <dgm:t>
        <a:bodyPr/>
        <a:lstStyle/>
        <a:p>
          <a:pPr rtl="0"/>
          <a:r>
            <a:rPr lang="en-GB" sz="1200"/>
            <a:t>Provides organisations with an independent, external quality assurance assessment of </a:t>
          </a:r>
          <a:r>
            <a:rPr lang="en-GB" sz="1200">
              <a:latin typeface="Calibri"/>
            </a:rPr>
            <a:t>demonstrated, continuous and measurable progress against</a:t>
          </a:r>
          <a:r>
            <a:rPr lang="en-GB" sz="1200"/>
            <a:t> the CHS</a:t>
          </a:r>
        </a:p>
      </dgm:t>
    </dgm:pt>
    <dgm:pt modelId="{24230FF3-0253-F445-861D-C4EECC1D3C59}" type="parTrans" cxnId="{D935F632-84B0-4F4A-9D7B-054C8324ED03}">
      <dgm:prSet/>
      <dgm:spPr/>
      <dgm:t>
        <a:bodyPr/>
        <a:lstStyle/>
        <a:p>
          <a:endParaRPr lang="en-GB"/>
        </a:p>
      </dgm:t>
    </dgm:pt>
    <dgm:pt modelId="{6E241A52-695B-4D45-9A58-FDAE8C96ABFC}" type="sibTrans" cxnId="{D935F632-84B0-4F4A-9D7B-054C8324ED03}">
      <dgm:prSet/>
      <dgm:spPr/>
      <dgm:t>
        <a:bodyPr/>
        <a:lstStyle/>
        <a:p>
          <a:endParaRPr lang="en-GB"/>
        </a:p>
      </dgm:t>
    </dgm:pt>
    <dgm:pt modelId="{AEF76E95-410F-4B42-8FA2-CD2CD143BF67}">
      <dgm:prSet phldrT="[Text]"/>
      <dgm:spPr/>
      <dgm:t>
        <a:bodyPr/>
        <a:lstStyle/>
        <a:p>
          <a:r>
            <a:rPr lang="en-GB" b="1"/>
            <a:t>Certification</a:t>
          </a:r>
        </a:p>
      </dgm:t>
    </dgm:pt>
    <dgm:pt modelId="{2D086779-4552-EE44-9237-21246FC9DC70}" type="parTrans" cxnId="{289A9058-C427-5B44-A234-D5D2C509AAA1}">
      <dgm:prSet/>
      <dgm:spPr/>
      <dgm:t>
        <a:bodyPr/>
        <a:lstStyle/>
        <a:p>
          <a:endParaRPr lang="en-GB"/>
        </a:p>
      </dgm:t>
    </dgm:pt>
    <dgm:pt modelId="{8CAD550D-33A1-9747-A789-FBDA90735F69}" type="sibTrans" cxnId="{289A9058-C427-5B44-A234-D5D2C509AAA1}">
      <dgm:prSet/>
      <dgm:spPr/>
      <dgm:t>
        <a:bodyPr/>
        <a:lstStyle/>
        <a:p>
          <a:endParaRPr lang="en-GB"/>
        </a:p>
      </dgm:t>
    </dgm:pt>
    <dgm:pt modelId="{823C1340-A0DE-1643-9C96-317F961FFD32}">
      <dgm:prSet phldrT="[Text]" custT="1"/>
      <dgm:spPr>
        <a:solidFill>
          <a:srgbClr val="E9BA47"/>
        </a:solidFill>
      </dgm:spPr>
      <dgm:t>
        <a:bodyPr/>
        <a:lstStyle/>
        <a:p>
          <a:r>
            <a:rPr lang="en-GB" sz="1200"/>
            <a:t>Provides organisations with an independent, external quality assurance assessment and certification of </a:t>
          </a:r>
          <a:r>
            <a:rPr lang="en-GB" sz="1200" b="1"/>
            <a:t>compliance with the CHS</a:t>
          </a:r>
          <a:endParaRPr lang="en-GB" sz="1200"/>
        </a:p>
      </dgm:t>
    </dgm:pt>
    <dgm:pt modelId="{4E363BD2-FDD5-7C4A-9B10-C9A68B1FFA64}" type="parTrans" cxnId="{5288B846-8A6A-7A4A-916D-6CB9BFEFBA9F}">
      <dgm:prSet/>
      <dgm:spPr/>
      <dgm:t>
        <a:bodyPr/>
        <a:lstStyle/>
        <a:p>
          <a:endParaRPr lang="en-GB"/>
        </a:p>
      </dgm:t>
    </dgm:pt>
    <dgm:pt modelId="{D03F85AC-C891-A341-ACEE-EA2B1C758369}" type="sibTrans" cxnId="{5288B846-8A6A-7A4A-916D-6CB9BFEFBA9F}">
      <dgm:prSet/>
      <dgm:spPr/>
      <dgm:t>
        <a:bodyPr/>
        <a:lstStyle/>
        <a:p>
          <a:endParaRPr lang="en-GB"/>
        </a:p>
      </dgm:t>
    </dgm:pt>
    <dgm:pt modelId="{E7E2EFF5-13C0-0847-8471-70030044212F}" type="pres">
      <dgm:prSet presAssocID="{9BB3CDB1-91E0-D34E-9DED-1D0AEAC039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64658D8-50B5-7E4F-847E-72FDD6D8C2E0}" type="pres">
      <dgm:prSet presAssocID="{F0C3722F-997E-1F45-A47B-C7562A768F99}" presName="compositeNode" presStyleCnt="0">
        <dgm:presLayoutVars>
          <dgm:bulletEnabled val="1"/>
        </dgm:presLayoutVars>
      </dgm:prSet>
      <dgm:spPr/>
    </dgm:pt>
    <dgm:pt modelId="{C81840C3-7A43-1744-A5E6-99FCF1593783}" type="pres">
      <dgm:prSet presAssocID="{F0C3722F-997E-1F45-A47B-C7562A768F99}" presName="image" presStyleLbl="fgImgPlace1" presStyleIdx="0" presStyleCnt="3" custScaleX="45131" custScaleY="58847"/>
      <dgm:spPr>
        <a:solidFill>
          <a:srgbClr val="D60D46"/>
        </a:solidFill>
      </dgm:spPr>
    </dgm:pt>
    <dgm:pt modelId="{545E3468-3263-F649-9A3F-F7D1C9B0A5BB}" type="pres">
      <dgm:prSet presAssocID="{F0C3722F-997E-1F45-A47B-C7562A768F9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030FF5-0A07-F54D-87B6-1704C9602012}" type="pres">
      <dgm:prSet presAssocID="{F0C3722F-997E-1F45-A47B-C7562A768F9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02851-4625-494F-A167-C33573E7C8AB}" type="pres">
      <dgm:prSet presAssocID="{326344E3-2BED-7946-8094-4DBC72F44AA7}" presName="sibTrans" presStyleCnt="0"/>
      <dgm:spPr/>
    </dgm:pt>
    <dgm:pt modelId="{9650CC7D-8F11-624A-988F-A6582EF385B3}" type="pres">
      <dgm:prSet presAssocID="{8986E369-940E-864A-A489-12B78D057CBA}" presName="compositeNode" presStyleCnt="0">
        <dgm:presLayoutVars>
          <dgm:bulletEnabled val="1"/>
        </dgm:presLayoutVars>
      </dgm:prSet>
      <dgm:spPr/>
    </dgm:pt>
    <dgm:pt modelId="{9209B6E6-D481-094F-A31B-98C1DA03FFC0}" type="pres">
      <dgm:prSet presAssocID="{8986E369-940E-864A-A489-12B78D057CBA}" presName="image" presStyleLbl="fgImgPlace1" presStyleIdx="1" presStyleCnt="3" custScaleX="46954" custScaleY="53510"/>
      <dgm:spPr>
        <a:solidFill>
          <a:srgbClr val="777877"/>
        </a:solidFill>
      </dgm:spPr>
    </dgm:pt>
    <dgm:pt modelId="{4187ABCD-96D4-1948-AA9F-B45CF1A69D42}" type="pres">
      <dgm:prSet presAssocID="{8986E369-940E-864A-A489-12B78D057CB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E7B160-D4EA-B741-AF01-AFDC93ECF58D}" type="pres">
      <dgm:prSet presAssocID="{8986E369-940E-864A-A489-12B78D057CB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0DC94-5FFD-044E-A305-24334A225689}" type="pres">
      <dgm:prSet presAssocID="{7E61D94B-1256-524A-95DA-66E5538B97F2}" presName="sibTrans" presStyleCnt="0"/>
      <dgm:spPr/>
    </dgm:pt>
    <dgm:pt modelId="{7F9F168E-43C0-4542-8626-EA53CB557EAE}" type="pres">
      <dgm:prSet presAssocID="{AEF76E95-410F-4B42-8FA2-CD2CD143BF67}" presName="compositeNode" presStyleCnt="0">
        <dgm:presLayoutVars>
          <dgm:bulletEnabled val="1"/>
        </dgm:presLayoutVars>
      </dgm:prSet>
      <dgm:spPr/>
    </dgm:pt>
    <dgm:pt modelId="{C1CAA149-9443-CD41-924F-67F1A5E9C736}" type="pres">
      <dgm:prSet presAssocID="{AEF76E95-410F-4B42-8FA2-CD2CD143BF67}" presName="image" presStyleLbl="fgImgPlace1" presStyleIdx="2" presStyleCnt="3" custScaleX="48777" custScaleY="56178"/>
      <dgm:spPr>
        <a:solidFill>
          <a:srgbClr val="E9BA47"/>
        </a:solidFill>
      </dgm:spPr>
    </dgm:pt>
    <dgm:pt modelId="{8FA35024-16A6-3D4B-8F2E-A114FA6C35DE}" type="pres">
      <dgm:prSet presAssocID="{AEF76E95-410F-4B42-8FA2-CD2CD143BF6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EB4A9-29E2-5F4A-9508-6044029C1F4F}" type="pres">
      <dgm:prSet presAssocID="{AEF76E95-410F-4B42-8FA2-CD2CD143BF6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88B846-8A6A-7A4A-916D-6CB9BFEFBA9F}" srcId="{AEF76E95-410F-4B42-8FA2-CD2CD143BF67}" destId="{823C1340-A0DE-1643-9C96-317F961FFD32}" srcOrd="0" destOrd="0" parTransId="{4E363BD2-FDD5-7C4A-9B10-C9A68B1FFA64}" sibTransId="{D03F85AC-C891-A341-ACEE-EA2B1C758369}"/>
    <dgm:cxn modelId="{E7434ABE-736E-CF45-8072-6540E03BA73E}" srcId="{9BB3CDB1-91E0-D34E-9DED-1D0AEAC0391F}" destId="{8986E369-940E-864A-A489-12B78D057CBA}" srcOrd="1" destOrd="0" parTransId="{FAC7A907-55F9-F343-A7A8-1AA4E9AE9886}" sibTransId="{7E61D94B-1256-524A-95DA-66E5538B97F2}"/>
    <dgm:cxn modelId="{38DC0324-FFA2-E94B-8B22-B7559B7F7C71}" type="presOf" srcId="{2CF0F829-E6CB-B442-82D2-497C77702A26}" destId="{545E3468-3263-F649-9A3F-F7D1C9B0A5BB}" srcOrd="0" destOrd="0" presId="urn:microsoft.com/office/officeart/2005/8/layout/hList2"/>
    <dgm:cxn modelId="{42F18935-476D-D640-B0FE-CDA47087386D}" type="presOf" srcId="{4641E2BC-2B44-0441-98D6-0FFFC0C007FF}" destId="{4187ABCD-96D4-1948-AA9F-B45CF1A69D42}" srcOrd="0" destOrd="0" presId="urn:microsoft.com/office/officeart/2005/8/layout/hList2"/>
    <dgm:cxn modelId="{B7B1CA40-80B4-7241-A0BB-DACECB9B3F92}" srcId="{F0C3722F-997E-1F45-A47B-C7562A768F99}" destId="{2CF0F829-E6CB-B442-82D2-497C77702A26}" srcOrd="0" destOrd="0" parTransId="{529B3920-4E4E-6B40-858D-19A6A828B11F}" sibTransId="{932DBD14-EAF6-054E-8757-F352BADE698E}"/>
    <dgm:cxn modelId="{27F737C0-776F-6344-AA81-6CDA76D0D814}" type="presOf" srcId="{AEF76E95-410F-4B42-8FA2-CD2CD143BF67}" destId="{339EB4A9-29E2-5F4A-9508-6044029C1F4F}" srcOrd="0" destOrd="0" presId="urn:microsoft.com/office/officeart/2005/8/layout/hList2"/>
    <dgm:cxn modelId="{289A9058-C427-5B44-A234-D5D2C509AAA1}" srcId="{9BB3CDB1-91E0-D34E-9DED-1D0AEAC0391F}" destId="{AEF76E95-410F-4B42-8FA2-CD2CD143BF67}" srcOrd="2" destOrd="0" parTransId="{2D086779-4552-EE44-9237-21246FC9DC70}" sibTransId="{8CAD550D-33A1-9747-A789-FBDA90735F69}"/>
    <dgm:cxn modelId="{778F6A23-D59C-A64A-91D0-D0DAE076830A}" type="presOf" srcId="{823C1340-A0DE-1643-9C96-317F961FFD32}" destId="{8FA35024-16A6-3D4B-8F2E-A114FA6C35DE}" srcOrd="0" destOrd="0" presId="urn:microsoft.com/office/officeart/2005/8/layout/hList2"/>
    <dgm:cxn modelId="{D935F632-84B0-4F4A-9D7B-054C8324ED03}" srcId="{8986E369-940E-864A-A489-12B78D057CBA}" destId="{4641E2BC-2B44-0441-98D6-0FFFC0C007FF}" srcOrd="0" destOrd="0" parTransId="{24230FF3-0253-F445-861D-C4EECC1D3C59}" sibTransId="{6E241A52-695B-4D45-9A58-FDAE8C96ABFC}"/>
    <dgm:cxn modelId="{DD22AFDB-49FA-0245-A269-9DD85650FCEF}" srcId="{9BB3CDB1-91E0-D34E-9DED-1D0AEAC0391F}" destId="{F0C3722F-997E-1F45-A47B-C7562A768F99}" srcOrd="0" destOrd="0" parTransId="{F713CEC4-0A17-1A49-A594-606294A08C49}" sibTransId="{326344E3-2BED-7946-8094-4DBC72F44AA7}"/>
    <dgm:cxn modelId="{14DEB6B7-4D59-4E4F-88AD-D43350CD3EC0}" type="presOf" srcId="{F0C3722F-997E-1F45-A47B-C7562A768F99}" destId="{63030FF5-0A07-F54D-87B6-1704C9602012}" srcOrd="0" destOrd="0" presId="urn:microsoft.com/office/officeart/2005/8/layout/hList2"/>
    <dgm:cxn modelId="{DEE2CCF4-7C3D-524E-A47A-2657A61F8682}" type="presOf" srcId="{8986E369-940E-864A-A489-12B78D057CBA}" destId="{59E7B160-D4EA-B741-AF01-AFDC93ECF58D}" srcOrd="0" destOrd="0" presId="urn:microsoft.com/office/officeart/2005/8/layout/hList2"/>
    <dgm:cxn modelId="{6CB5C7C0-EDBC-E64D-B5EB-FB65DBF1B120}" type="presOf" srcId="{9BB3CDB1-91E0-D34E-9DED-1D0AEAC0391F}" destId="{E7E2EFF5-13C0-0847-8471-70030044212F}" srcOrd="0" destOrd="0" presId="urn:microsoft.com/office/officeart/2005/8/layout/hList2"/>
    <dgm:cxn modelId="{5FF42341-84DB-F244-A588-F7FC2E182361}" type="presParOf" srcId="{E7E2EFF5-13C0-0847-8471-70030044212F}" destId="{B64658D8-50B5-7E4F-847E-72FDD6D8C2E0}" srcOrd="0" destOrd="0" presId="urn:microsoft.com/office/officeart/2005/8/layout/hList2"/>
    <dgm:cxn modelId="{8905C372-9169-8749-9E68-074F3628CDAF}" type="presParOf" srcId="{B64658D8-50B5-7E4F-847E-72FDD6D8C2E0}" destId="{C81840C3-7A43-1744-A5E6-99FCF1593783}" srcOrd="0" destOrd="0" presId="urn:microsoft.com/office/officeart/2005/8/layout/hList2"/>
    <dgm:cxn modelId="{A9527422-1D6C-6843-A005-8DC870043570}" type="presParOf" srcId="{B64658D8-50B5-7E4F-847E-72FDD6D8C2E0}" destId="{545E3468-3263-F649-9A3F-F7D1C9B0A5BB}" srcOrd="1" destOrd="0" presId="urn:microsoft.com/office/officeart/2005/8/layout/hList2"/>
    <dgm:cxn modelId="{AA89F306-B12A-0B4B-8DB0-E661F219EB2F}" type="presParOf" srcId="{B64658D8-50B5-7E4F-847E-72FDD6D8C2E0}" destId="{63030FF5-0A07-F54D-87B6-1704C9602012}" srcOrd="2" destOrd="0" presId="urn:microsoft.com/office/officeart/2005/8/layout/hList2"/>
    <dgm:cxn modelId="{F3B9C98E-8096-2543-AC03-7D2CEDE16748}" type="presParOf" srcId="{E7E2EFF5-13C0-0847-8471-70030044212F}" destId="{53D02851-4625-494F-A167-C33573E7C8AB}" srcOrd="1" destOrd="0" presId="urn:microsoft.com/office/officeart/2005/8/layout/hList2"/>
    <dgm:cxn modelId="{211C4CCC-55E7-B94E-82AD-6F42F5F68518}" type="presParOf" srcId="{E7E2EFF5-13C0-0847-8471-70030044212F}" destId="{9650CC7D-8F11-624A-988F-A6582EF385B3}" srcOrd="2" destOrd="0" presId="urn:microsoft.com/office/officeart/2005/8/layout/hList2"/>
    <dgm:cxn modelId="{F7F9EC54-8F18-2F4A-AE10-863B19A8F931}" type="presParOf" srcId="{9650CC7D-8F11-624A-988F-A6582EF385B3}" destId="{9209B6E6-D481-094F-A31B-98C1DA03FFC0}" srcOrd="0" destOrd="0" presId="urn:microsoft.com/office/officeart/2005/8/layout/hList2"/>
    <dgm:cxn modelId="{AEA992B4-BE3A-7646-9B87-80E8EC5DFED2}" type="presParOf" srcId="{9650CC7D-8F11-624A-988F-A6582EF385B3}" destId="{4187ABCD-96D4-1948-AA9F-B45CF1A69D42}" srcOrd="1" destOrd="0" presId="urn:microsoft.com/office/officeart/2005/8/layout/hList2"/>
    <dgm:cxn modelId="{998BFC18-C23F-EC4D-9CFD-F75553FA7539}" type="presParOf" srcId="{9650CC7D-8F11-624A-988F-A6582EF385B3}" destId="{59E7B160-D4EA-B741-AF01-AFDC93ECF58D}" srcOrd="2" destOrd="0" presId="urn:microsoft.com/office/officeart/2005/8/layout/hList2"/>
    <dgm:cxn modelId="{86D5DCE0-2533-FC48-AF38-4AA7C4CF1832}" type="presParOf" srcId="{E7E2EFF5-13C0-0847-8471-70030044212F}" destId="{55A0DC94-5FFD-044E-A305-24334A225689}" srcOrd="3" destOrd="0" presId="urn:microsoft.com/office/officeart/2005/8/layout/hList2"/>
    <dgm:cxn modelId="{9705B51D-1F32-7E4E-8288-06A3FA2CC9CB}" type="presParOf" srcId="{E7E2EFF5-13C0-0847-8471-70030044212F}" destId="{7F9F168E-43C0-4542-8626-EA53CB557EAE}" srcOrd="4" destOrd="0" presId="urn:microsoft.com/office/officeart/2005/8/layout/hList2"/>
    <dgm:cxn modelId="{2C973F9D-C5F2-A747-AED9-B71B77F65356}" type="presParOf" srcId="{7F9F168E-43C0-4542-8626-EA53CB557EAE}" destId="{C1CAA149-9443-CD41-924F-67F1A5E9C736}" srcOrd="0" destOrd="0" presId="urn:microsoft.com/office/officeart/2005/8/layout/hList2"/>
    <dgm:cxn modelId="{7F514E3D-027E-E84F-9BFC-70CD32992BEA}" type="presParOf" srcId="{7F9F168E-43C0-4542-8626-EA53CB557EAE}" destId="{8FA35024-16A6-3D4B-8F2E-A114FA6C35DE}" srcOrd="1" destOrd="0" presId="urn:microsoft.com/office/officeart/2005/8/layout/hList2"/>
    <dgm:cxn modelId="{EAA36F92-C91B-FF42-AA66-8098680EA811}" type="presParOf" srcId="{7F9F168E-43C0-4542-8626-EA53CB557EAE}" destId="{339EB4A9-29E2-5F4A-9508-6044029C1F4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9E443-6590-5147-9DDB-D8902F62FCE0}" type="doc">
      <dgm:prSet loTypeId="urn:microsoft.com/office/officeart/2005/8/layout/h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692004-9DE6-264C-B592-B78C4655F7FD}">
      <dgm:prSet phldrT="[Text]"/>
      <dgm:spPr>
        <a:solidFill>
          <a:srgbClr val="D60D46"/>
        </a:solidFill>
      </dgm:spPr>
      <dgm:t>
        <a:bodyPr/>
        <a:lstStyle/>
        <a:p>
          <a:r>
            <a:rPr lang="en-GB"/>
            <a:t>One purpose, three options</a:t>
          </a:r>
        </a:p>
      </dgm:t>
    </dgm:pt>
    <dgm:pt modelId="{321E0BA3-CD03-1B40-B394-AC25EA9F5DC4}" type="parTrans" cxnId="{B5CEA160-87BE-6848-816A-BB0D0486BCFD}">
      <dgm:prSet/>
      <dgm:spPr/>
      <dgm:t>
        <a:bodyPr/>
        <a:lstStyle/>
        <a:p>
          <a:endParaRPr lang="en-GB"/>
        </a:p>
      </dgm:t>
    </dgm:pt>
    <dgm:pt modelId="{68BF25D5-ECEB-1942-BDC5-31AE926069FC}" type="sibTrans" cxnId="{B5CEA160-87BE-6848-816A-BB0D0486BCFD}">
      <dgm:prSet/>
      <dgm:spPr/>
      <dgm:t>
        <a:bodyPr/>
        <a:lstStyle/>
        <a:p>
          <a:endParaRPr lang="en-GB"/>
        </a:p>
      </dgm:t>
    </dgm:pt>
    <dgm:pt modelId="{7209DCAE-2E63-7E44-936B-66EFE3407658}">
      <dgm:prSet phldrT="[Text]"/>
      <dgm:spPr>
        <a:solidFill>
          <a:srgbClr val="E9BA47"/>
        </a:solidFill>
      </dgm:spPr>
      <dgm:t>
        <a:bodyPr/>
        <a:lstStyle/>
        <a:p>
          <a:r>
            <a:rPr lang="en-GB" b="1"/>
            <a:t>The Purpose of the Scheme </a:t>
          </a:r>
          <a:r>
            <a:rPr lang="en-GB"/>
            <a:t>is to improve the quality, effectiveness and accountability of development and humanitarian actions by supporting organisations with a standardised means to measure their application of the CHS</a:t>
          </a:r>
        </a:p>
      </dgm:t>
    </dgm:pt>
    <dgm:pt modelId="{C25290E7-2FC0-1D47-9269-EC1AF73B05EE}" type="parTrans" cxnId="{7D18F6E5-AB66-5D46-9868-A608B0F73FE1}">
      <dgm:prSet/>
      <dgm:spPr/>
      <dgm:t>
        <a:bodyPr/>
        <a:lstStyle/>
        <a:p>
          <a:endParaRPr lang="en-GB"/>
        </a:p>
      </dgm:t>
    </dgm:pt>
    <dgm:pt modelId="{B16B2906-F606-2747-B1E0-9E53E3129107}" type="sibTrans" cxnId="{7D18F6E5-AB66-5D46-9868-A608B0F73FE1}">
      <dgm:prSet/>
      <dgm:spPr/>
      <dgm:t>
        <a:bodyPr/>
        <a:lstStyle/>
        <a:p>
          <a:endParaRPr lang="en-GB"/>
        </a:p>
      </dgm:t>
    </dgm:pt>
    <dgm:pt modelId="{3968DA85-DFF4-8F44-B543-58BB12CD77A6}" type="pres">
      <dgm:prSet presAssocID="{4BD9E443-6590-5147-9DDB-D8902F62FC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441C63-D27D-5147-BDF9-AAF34B331F37}" type="pres">
      <dgm:prSet presAssocID="{63692004-9DE6-264C-B592-B78C4655F7FD}" presName="roof" presStyleLbl="dkBgShp" presStyleIdx="0" presStyleCnt="2" custScaleY="58863"/>
      <dgm:spPr/>
      <dgm:t>
        <a:bodyPr/>
        <a:lstStyle/>
        <a:p>
          <a:endParaRPr lang="es-ES"/>
        </a:p>
      </dgm:t>
    </dgm:pt>
    <dgm:pt modelId="{AF607FA1-F55B-9D49-A0BF-72B412425094}" type="pres">
      <dgm:prSet presAssocID="{63692004-9DE6-264C-B592-B78C4655F7FD}" presName="pillars" presStyleCnt="0"/>
      <dgm:spPr/>
    </dgm:pt>
    <dgm:pt modelId="{9D70BEDB-23F7-1046-93E5-74D8B178DAF4}" type="pres">
      <dgm:prSet presAssocID="{63692004-9DE6-264C-B592-B78C4655F7FD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6506DB-8223-CA45-B430-C84B8210F5EB}" type="pres">
      <dgm:prSet presAssocID="{63692004-9DE6-264C-B592-B78C4655F7FD}" presName="base" presStyleLbl="dkBgShp" presStyleIdx="1" presStyleCnt="2"/>
      <dgm:spPr>
        <a:solidFill>
          <a:srgbClr val="777877"/>
        </a:solidFill>
      </dgm:spPr>
    </dgm:pt>
  </dgm:ptLst>
  <dgm:cxnLst>
    <dgm:cxn modelId="{4C20A7E4-6B50-A140-A51B-53E56C5C98C4}" type="presOf" srcId="{4BD9E443-6590-5147-9DDB-D8902F62FCE0}" destId="{3968DA85-DFF4-8F44-B543-58BB12CD77A6}" srcOrd="0" destOrd="0" presId="urn:microsoft.com/office/officeart/2005/8/layout/hList3"/>
    <dgm:cxn modelId="{7D18F6E5-AB66-5D46-9868-A608B0F73FE1}" srcId="{63692004-9DE6-264C-B592-B78C4655F7FD}" destId="{7209DCAE-2E63-7E44-936B-66EFE3407658}" srcOrd="0" destOrd="0" parTransId="{C25290E7-2FC0-1D47-9269-EC1AF73B05EE}" sibTransId="{B16B2906-F606-2747-B1E0-9E53E3129107}"/>
    <dgm:cxn modelId="{9C44A7E7-301A-2E49-8171-5DF5CDA855EC}" type="presOf" srcId="{7209DCAE-2E63-7E44-936B-66EFE3407658}" destId="{9D70BEDB-23F7-1046-93E5-74D8B178DAF4}" srcOrd="0" destOrd="0" presId="urn:microsoft.com/office/officeart/2005/8/layout/hList3"/>
    <dgm:cxn modelId="{B5CEA160-87BE-6848-816A-BB0D0486BCFD}" srcId="{4BD9E443-6590-5147-9DDB-D8902F62FCE0}" destId="{63692004-9DE6-264C-B592-B78C4655F7FD}" srcOrd="0" destOrd="0" parTransId="{321E0BA3-CD03-1B40-B394-AC25EA9F5DC4}" sibTransId="{68BF25D5-ECEB-1942-BDC5-31AE926069FC}"/>
    <dgm:cxn modelId="{79E9D00D-B4DB-4949-B27D-5EC8A323EAA6}" type="presOf" srcId="{63692004-9DE6-264C-B592-B78C4655F7FD}" destId="{6E441C63-D27D-5147-BDF9-AAF34B331F37}" srcOrd="0" destOrd="0" presId="urn:microsoft.com/office/officeart/2005/8/layout/hList3"/>
    <dgm:cxn modelId="{799A6925-413B-1A4E-87F5-60F97B8D5235}" type="presParOf" srcId="{3968DA85-DFF4-8F44-B543-58BB12CD77A6}" destId="{6E441C63-D27D-5147-BDF9-AAF34B331F37}" srcOrd="0" destOrd="0" presId="urn:microsoft.com/office/officeart/2005/8/layout/hList3"/>
    <dgm:cxn modelId="{DBC16723-3379-9A40-92D5-A3848EF0D012}" type="presParOf" srcId="{3968DA85-DFF4-8F44-B543-58BB12CD77A6}" destId="{AF607FA1-F55B-9D49-A0BF-72B412425094}" srcOrd="1" destOrd="0" presId="urn:microsoft.com/office/officeart/2005/8/layout/hList3"/>
    <dgm:cxn modelId="{225D5521-EFDB-E848-BD93-44379F96A1E8}" type="presParOf" srcId="{AF607FA1-F55B-9D49-A0BF-72B412425094}" destId="{9D70BEDB-23F7-1046-93E5-74D8B178DAF4}" srcOrd="0" destOrd="0" presId="urn:microsoft.com/office/officeart/2005/8/layout/hList3"/>
    <dgm:cxn modelId="{A0C24E8B-AC2D-0947-A786-1198468131B6}" type="presParOf" srcId="{3968DA85-DFF4-8F44-B543-58BB12CD77A6}" destId="{296506DB-8223-CA45-B430-C84B8210F5EB}" srcOrd="2" destOrd="0" presId="urn:microsoft.com/office/officeart/2005/8/layout/hList3"/>
  </dgm:cxnLst>
  <dgm:bg>
    <a:solidFill>
      <a:srgbClr val="777877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3A9041-AF0B-465A-AC4C-D25F111F9485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30C8EAE-24EE-418A-9D94-46887090E7E9}">
      <dgm:prSet/>
      <dgm:spPr/>
      <dgm:t>
        <a:bodyPr/>
        <a:lstStyle/>
        <a:p>
          <a:r>
            <a:rPr lang="en-GB"/>
            <a:t>Economies of scale reduce duplication and save time and money.</a:t>
          </a:r>
          <a:endParaRPr lang="en-US"/>
        </a:p>
      </dgm:t>
    </dgm:pt>
    <dgm:pt modelId="{D9023BA4-8D3B-4555-ABDA-93C15E8D75EA}" type="parTrans" cxnId="{D0058C5E-9C2C-4CD1-9DB8-C926D316145D}">
      <dgm:prSet/>
      <dgm:spPr/>
      <dgm:t>
        <a:bodyPr/>
        <a:lstStyle/>
        <a:p>
          <a:endParaRPr lang="en-US"/>
        </a:p>
      </dgm:t>
    </dgm:pt>
    <dgm:pt modelId="{14805A54-BAA7-42B1-9F9F-03982B33EA26}" type="sibTrans" cxnId="{D0058C5E-9C2C-4CD1-9DB8-C926D316145D}">
      <dgm:prSet/>
      <dgm:spPr/>
      <dgm:t>
        <a:bodyPr/>
        <a:lstStyle/>
        <a:p>
          <a:endParaRPr lang="en-US"/>
        </a:p>
      </dgm:t>
    </dgm:pt>
    <dgm:pt modelId="{2D74B1F3-9D12-4ED2-AD5D-E84D0E6B4393}">
      <dgm:prSet/>
      <dgm:spPr/>
      <dgm:t>
        <a:bodyPr/>
        <a:lstStyle/>
        <a:p>
          <a:r>
            <a:rPr lang="en-GB"/>
            <a:t>Donor alignment leads to greater efficiencies.</a:t>
          </a:r>
          <a:endParaRPr lang="en-US"/>
        </a:p>
      </dgm:t>
    </dgm:pt>
    <dgm:pt modelId="{43497D08-CF12-437A-A54E-2E092640D530}" type="parTrans" cxnId="{FBABEC05-422A-4C3B-AD00-FB27F46689A8}">
      <dgm:prSet/>
      <dgm:spPr/>
      <dgm:t>
        <a:bodyPr/>
        <a:lstStyle/>
        <a:p>
          <a:endParaRPr lang="en-US"/>
        </a:p>
      </dgm:t>
    </dgm:pt>
    <dgm:pt modelId="{73BA2AB1-601A-48CD-97A7-43FE0F316D7E}" type="sibTrans" cxnId="{FBABEC05-422A-4C3B-AD00-FB27F46689A8}">
      <dgm:prSet/>
      <dgm:spPr/>
      <dgm:t>
        <a:bodyPr/>
        <a:lstStyle/>
        <a:p>
          <a:endParaRPr lang="en-US"/>
        </a:p>
      </dgm:t>
    </dgm:pt>
    <dgm:pt modelId="{A7FA832F-3C8B-4C0D-8DA8-8B534D4613F6}">
      <dgm:prSet/>
      <dgm:spPr/>
      <dgm:t>
        <a:bodyPr/>
        <a:lstStyle/>
        <a:p>
          <a:r>
            <a:rPr lang="en-GB"/>
            <a:t>Transparency and accountability are improved through online reports and CHS implementation. </a:t>
          </a:r>
          <a:endParaRPr lang="en-US"/>
        </a:p>
      </dgm:t>
    </dgm:pt>
    <dgm:pt modelId="{F5FDAECB-0E17-46D7-BBDE-4C20D86D6226}" type="parTrans" cxnId="{D9DF99C1-8C19-4E86-BEBB-DE6E201EE973}">
      <dgm:prSet/>
      <dgm:spPr/>
      <dgm:t>
        <a:bodyPr/>
        <a:lstStyle/>
        <a:p>
          <a:endParaRPr lang="en-US"/>
        </a:p>
      </dgm:t>
    </dgm:pt>
    <dgm:pt modelId="{B1CC093D-D3D6-4AAF-9522-66A0C60D9D26}" type="sibTrans" cxnId="{D9DF99C1-8C19-4E86-BEBB-DE6E201EE973}">
      <dgm:prSet/>
      <dgm:spPr/>
      <dgm:t>
        <a:bodyPr/>
        <a:lstStyle/>
        <a:p>
          <a:endParaRPr lang="en-US"/>
        </a:p>
      </dgm:t>
    </dgm:pt>
    <dgm:pt modelId="{7A6A7C30-A8AB-44AD-BBA5-0318A420CE31}">
      <dgm:prSet/>
      <dgm:spPr/>
      <dgm:t>
        <a:bodyPr/>
        <a:lstStyle/>
        <a:p>
          <a:r>
            <a:rPr lang="en-GB"/>
            <a:t>Risk management and monitoring provide assurance and evidence of benefits. </a:t>
          </a:r>
          <a:endParaRPr lang="en-US"/>
        </a:p>
      </dgm:t>
    </dgm:pt>
    <dgm:pt modelId="{0BA11B89-9C6F-47EA-B0F5-CC1B7511FBCC}" type="parTrans" cxnId="{A1839692-782A-4911-91D3-B87A755DB695}">
      <dgm:prSet/>
      <dgm:spPr/>
      <dgm:t>
        <a:bodyPr/>
        <a:lstStyle/>
        <a:p>
          <a:endParaRPr lang="en-US"/>
        </a:p>
      </dgm:t>
    </dgm:pt>
    <dgm:pt modelId="{90978A4B-5365-45D1-81CB-CD12BCE9DC7D}" type="sibTrans" cxnId="{A1839692-782A-4911-91D3-B87A755DB695}">
      <dgm:prSet/>
      <dgm:spPr/>
      <dgm:t>
        <a:bodyPr/>
        <a:lstStyle/>
        <a:p>
          <a:endParaRPr lang="en-US"/>
        </a:p>
      </dgm:t>
    </dgm:pt>
    <dgm:pt modelId="{2404070A-153F-4280-A8C9-5DB0D53DD5F7}">
      <dgm:prSet/>
      <dgm:spPr/>
      <dgm:t>
        <a:bodyPr/>
        <a:lstStyle/>
        <a:p>
          <a:r>
            <a:rPr lang="en-GB"/>
            <a:t>Grand bargain commitments and gains in localisation are achieved.</a:t>
          </a:r>
          <a:endParaRPr lang="en-US"/>
        </a:p>
      </dgm:t>
    </dgm:pt>
    <dgm:pt modelId="{06F86992-124A-4200-8DCA-D724803321B5}" type="parTrans" cxnId="{D34B7F45-1DC5-4FA3-82FE-1BE050145B72}">
      <dgm:prSet/>
      <dgm:spPr/>
      <dgm:t>
        <a:bodyPr/>
        <a:lstStyle/>
        <a:p>
          <a:endParaRPr lang="en-US"/>
        </a:p>
      </dgm:t>
    </dgm:pt>
    <dgm:pt modelId="{4BDC2884-78CE-44F1-A0EC-2BE4BA36AE6C}" type="sibTrans" cxnId="{D34B7F45-1DC5-4FA3-82FE-1BE050145B72}">
      <dgm:prSet/>
      <dgm:spPr/>
      <dgm:t>
        <a:bodyPr/>
        <a:lstStyle/>
        <a:p>
          <a:endParaRPr lang="en-US"/>
        </a:p>
      </dgm:t>
    </dgm:pt>
    <dgm:pt modelId="{4CF98AD9-2F05-46F3-B6D9-A6D837F0EFA9}" type="pres">
      <dgm:prSet presAssocID="{F53A9041-AF0B-465A-AC4C-D25F111F94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A3A783-8DE5-4087-B03F-E67040FE48A3}" type="pres">
      <dgm:prSet presAssocID="{F53A9041-AF0B-465A-AC4C-D25F111F9485}" presName="dummyMaxCanvas" presStyleCnt="0">
        <dgm:presLayoutVars/>
      </dgm:prSet>
      <dgm:spPr/>
    </dgm:pt>
    <dgm:pt modelId="{A590EAF4-67E7-4D53-B6BF-AA5156C6E409}" type="pres">
      <dgm:prSet presAssocID="{F53A9041-AF0B-465A-AC4C-D25F111F948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CB8EF-886D-42F0-B802-C73FE8B012DD}" type="pres">
      <dgm:prSet presAssocID="{F53A9041-AF0B-465A-AC4C-D25F111F948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FD01E-45BC-4E18-BA12-D70563B8EF5E}" type="pres">
      <dgm:prSet presAssocID="{F53A9041-AF0B-465A-AC4C-D25F111F94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1B04D-993F-42E6-B788-5D63FDE72DDF}" type="pres">
      <dgm:prSet presAssocID="{F53A9041-AF0B-465A-AC4C-D25F111F94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CC022E-5A54-477C-B0E3-A947B42829FE}" type="pres">
      <dgm:prSet presAssocID="{F53A9041-AF0B-465A-AC4C-D25F111F94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C588D8-A2FB-4FA0-B8E9-E99461ECA83B}" type="pres">
      <dgm:prSet presAssocID="{F53A9041-AF0B-465A-AC4C-D25F111F94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ED57E9-D966-48D7-B223-82D8681A54E1}" type="pres">
      <dgm:prSet presAssocID="{F53A9041-AF0B-465A-AC4C-D25F111F94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8BB39-0B13-41DE-8559-EF3A176CBF7D}" type="pres">
      <dgm:prSet presAssocID="{F53A9041-AF0B-465A-AC4C-D25F111F94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BE9D9-4548-45DC-A3F3-AFA9787E053E}" type="pres">
      <dgm:prSet presAssocID="{F53A9041-AF0B-465A-AC4C-D25F111F94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9E54A9-5AE0-4A8E-B6CC-B65EFE0C05C9}" type="pres">
      <dgm:prSet presAssocID="{F53A9041-AF0B-465A-AC4C-D25F111F94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FE3D4-A00E-42B0-8CAB-A34F7412597E}" type="pres">
      <dgm:prSet presAssocID="{F53A9041-AF0B-465A-AC4C-D25F111F94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C23216-22EB-4B05-B0E3-017069274F7F}" type="pres">
      <dgm:prSet presAssocID="{F53A9041-AF0B-465A-AC4C-D25F111F94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94BDC3-8E48-45F9-B7B8-8E284B3B1D4B}" type="pres">
      <dgm:prSet presAssocID="{F53A9041-AF0B-465A-AC4C-D25F111F94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B376E-3C12-484F-95D2-0906A30EEF0C}" type="pres">
      <dgm:prSet presAssocID="{F53A9041-AF0B-465A-AC4C-D25F111F94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E5B747-BD5A-4B29-AA28-3412374EDF44}" type="presOf" srcId="{73BA2AB1-601A-48CD-97A7-43FE0F316D7E}" destId="{35ED57E9-D966-48D7-B223-82D8681A54E1}" srcOrd="0" destOrd="0" presId="urn:microsoft.com/office/officeart/2005/8/layout/vProcess5"/>
    <dgm:cxn modelId="{47AB9A6F-42D8-4D08-96B3-C927BA2CB156}" type="presOf" srcId="{2D74B1F3-9D12-4ED2-AD5D-E84D0E6B4393}" destId="{624FE3D4-A00E-42B0-8CAB-A34F7412597E}" srcOrd="1" destOrd="0" presId="urn:microsoft.com/office/officeart/2005/8/layout/vProcess5"/>
    <dgm:cxn modelId="{C97DA84A-6DFC-465F-A0B7-909D13E7FEF4}" type="presOf" srcId="{2404070A-153F-4280-A8C9-5DB0D53DD5F7}" destId="{2A0B376E-3C12-484F-95D2-0906A30EEF0C}" srcOrd="1" destOrd="0" presId="urn:microsoft.com/office/officeart/2005/8/layout/vProcess5"/>
    <dgm:cxn modelId="{226C362A-B12E-4EF8-A5A0-AFEB7F75820C}" type="presOf" srcId="{14805A54-BAA7-42B1-9F9F-03982B33EA26}" destId="{F5C588D8-A2FB-4FA0-B8E9-E99461ECA83B}" srcOrd="0" destOrd="0" presId="urn:microsoft.com/office/officeart/2005/8/layout/vProcess5"/>
    <dgm:cxn modelId="{FBABEC05-422A-4C3B-AD00-FB27F46689A8}" srcId="{F53A9041-AF0B-465A-AC4C-D25F111F9485}" destId="{2D74B1F3-9D12-4ED2-AD5D-E84D0E6B4393}" srcOrd="1" destOrd="0" parTransId="{43497D08-CF12-437A-A54E-2E092640D530}" sibTransId="{73BA2AB1-601A-48CD-97A7-43FE0F316D7E}"/>
    <dgm:cxn modelId="{7BABC469-6C02-4946-8B6B-730B092BD5F4}" type="presOf" srcId="{130C8EAE-24EE-418A-9D94-46887090E7E9}" destId="{709E54A9-5AE0-4A8E-B6CC-B65EFE0C05C9}" srcOrd="1" destOrd="0" presId="urn:microsoft.com/office/officeart/2005/8/layout/vProcess5"/>
    <dgm:cxn modelId="{2D2880AC-7B8E-44FB-A28C-6900A19FDC2D}" type="presOf" srcId="{7A6A7C30-A8AB-44AD-BBA5-0318A420CE31}" destId="{5B94BDC3-8E48-45F9-B7B8-8E284B3B1D4B}" srcOrd="1" destOrd="0" presId="urn:microsoft.com/office/officeart/2005/8/layout/vProcess5"/>
    <dgm:cxn modelId="{D34B7F45-1DC5-4FA3-82FE-1BE050145B72}" srcId="{F53A9041-AF0B-465A-AC4C-D25F111F9485}" destId="{2404070A-153F-4280-A8C9-5DB0D53DD5F7}" srcOrd="4" destOrd="0" parTransId="{06F86992-124A-4200-8DCA-D724803321B5}" sibTransId="{4BDC2884-78CE-44F1-A0EC-2BE4BA36AE6C}"/>
    <dgm:cxn modelId="{64582192-FE4B-4718-8444-301084200BB3}" type="presOf" srcId="{F53A9041-AF0B-465A-AC4C-D25F111F9485}" destId="{4CF98AD9-2F05-46F3-B6D9-A6D837F0EFA9}" srcOrd="0" destOrd="0" presId="urn:microsoft.com/office/officeart/2005/8/layout/vProcess5"/>
    <dgm:cxn modelId="{D0058C5E-9C2C-4CD1-9DB8-C926D316145D}" srcId="{F53A9041-AF0B-465A-AC4C-D25F111F9485}" destId="{130C8EAE-24EE-418A-9D94-46887090E7E9}" srcOrd="0" destOrd="0" parTransId="{D9023BA4-8D3B-4555-ABDA-93C15E8D75EA}" sibTransId="{14805A54-BAA7-42B1-9F9F-03982B33EA26}"/>
    <dgm:cxn modelId="{8834A3C3-8680-4685-9EB7-E244624B70DC}" type="presOf" srcId="{A7FA832F-3C8B-4C0D-8DA8-8B534D4613F6}" destId="{B1C23216-22EB-4B05-B0E3-017069274F7F}" srcOrd="1" destOrd="0" presId="urn:microsoft.com/office/officeart/2005/8/layout/vProcess5"/>
    <dgm:cxn modelId="{AAE056BE-15DF-410F-8A24-65A780C977A4}" type="presOf" srcId="{A7FA832F-3C8B-4C0D-8DA8-8B534D4613F6}" destId="{1F6FD01E-45BC-4E18-BA12-D70563B8EF5E}" srcOrd="0" destOrd="0" presId="urn:microsoft.com/office/officeart/2005/8/layout/vProcess5"/>
    <dgm:cxn modelId="{A1839692-782A-4911-91D3-B87A755DB695}" srcId="{F53A9041-AF0B-465A-AC4C-D25F111F9485}" destId="{7A6A7C30-A8AB-44AD-BBA5-0318A420CE31}" srcOrd="3" destOrd="0" parTransId="{0BA11B89-9C6F-47EA-B0F5-CC1B7511FBCC}" sibTransId="{90978A4B-5365-45D1-81CB-CD12BCE9DC7D}"/>
    <dgm:cxn modelId="{3B13F0D8-E98B-49D8-9CC1-A95C90A76977}" type="presOf" srcId="{7A6A7C30-A8AB-44AD-BBA5-0318A420CE31}" destId="{CDA1B04D-993F-42E6-B788-5D63FDE72DDF}" srcOrd="0" destOrd="0" presId="urn:microsoft.com/office/officeart/2005/8/layout/vProcess5"/>
    <dgm:cxn modelId="{C9EB5B94-AE70-4163-A58E-AD054113A348}" type="presOf" srcId="{2D74B1F3-9D12-4ED2-AD5D-E84D0E6B4393}" destId="{F82CB8EF-886D-42F0-B802-C73FE8B012DD}" srcOrd="0" destOrd="0" presId="urn:microsoft.com/office/officeart/2005/8/layout/vProcess5"/>
    <dgm:cxn modelId="{A0F73177-1C9D-4755-8A12-C40A275FEB3A}" type="presOf" srcId="{B1CC093D-D3D6-4AAF-9522-66A0C60D9D26}" destId="{4AE8BB39-0B13-41DE-8559-EF3A176CBF7D}" srcOrd="0" destOrd="0" presId="urn:microsoft.com/office/officeart/2005/8/layout/vProcess5"/>
    <dgm:cxn modelId="{D9DF99C1-8C19-4E86-BEBB-DE6E201EE973}" srcId="{F53A9041-AF0B-465A-AC4C-D25F111F9485}" destId="{A7FA832F-3C8B-4C0D-8DA8-8B534D4613F6}" srcOrd="2" destOrd="0" parTransId="{F5FDAECB-0E17-46D7-BBDE-4C20D86D6226}" sibTransId="{B1CC093D-D3D6-4AAF-9522-66A0C60D9D26}"/>
    <dgm:cxn modelId="{47E3A3BF-AEBC-4DDB-99C7-ACAD819EA55E}" type="presOf" srcId="{90978A4B-5365-45D1-81CB-CD12BCE9DC7D}" destId="{564BE9D9-4548-45DC-A3F3-AFA9787E053E}" srcOrd="0" destOrd="0" presId="urn:microsoft.com/office/officeart/2005/8/layout/vProcess5"/>
    <dgm:cxn modelId="{DB8B2D9F-0308-402B-AA60-987C10FED56D}" type="presOf" srcId="{130C8EAE-24EE-418A-9D94-46887090E7E9}" destId="{A590EAF4-67E7-4D53-B6BF-AA5156C6E409}" srcOrd="0" destOrd="0" presId="urn:microsoft.com/office/officeart/2005/8/layout/vProcess5"/>
    <dgm:cxn modelId="{B54B0752-6BE1-4F06-845B-A5DAB27338BC}" type="presOf" srcId="{2404070A-153F-4280-A8C9-5DB0D53DD5F7}" destId="{3FCC022E-5A54-477C-B0E3-A947B42829FE}" srcOrd="0" destOrd="0" presId="urn:microsoft.com/office/officeart/2005/8/layout/vProcess5"/>
    <dgm:cxn modelId="{CBF79AEE-90C0-4A22-9B4C-273950DEC1A8}" type="presParOf" srcId="{4CF98AD9-2F05-46F3-B6D9-A6D837F0EFA9}" destId="{D3A3A783-8DE5-4087-B03F-E67040FE48A3}" srcOrd="0" destOrd="0" presId="urn:microsoft.com/office/officeart/2005/8/layout/vProcess5"/>
    <dgm:cxn modelId="{17DB258D-64B5-4BB1-8F46-8F52C1AE0015}" type="presParOf" srcId="{4CF98AD9-2F05-46F3-B6D9-A6D837F0EFA9}" destId="{A590EAF4-67E7-4D53-B6BF-AA5156C6E409}" srcOrd="1" destOrd="0" presId="urn:microsoft.com/office/officeart/2005/8/layout/vProcess5"/>
    <dgm:cxn modelId="{5974673C-B5E8-439D-AB73-5B08BDEF0C35}" type="presParOf" srcId="{4CF98AD9-2F05-46F3-B6D9-A6D837F0EFA9}" destId="{F82CB8EF-886D-42F0-B802-C73FE8B012DD}" srcOrd="2" destOrd="0" presId="urn:microsoft.com/office/officeart/2005/8/layout/vProcess5"/>
    <dgm:cxn modelId="{F99ABB47-539A-4686-95AD-C2097306FB64}" type="presParOf" srcId="{4CF98AD9-2F05-46F3-B6D9-A6D837F0EFA9}" destId="{1F6FD01E-45BC-4E18-BA12-D70563B8EF5E}" srcOrd="3" destOrd="0" presId="urn:microsoft.com/office/officeart/2005/8/layout/vProcess5"/>
    <dgm:cxn modelId="{75A4175B-F7A0-4764-893C-70F7C811E400}" type="presParOf" srcId="{4CF98AD9-2F05-46F3-B6D9-A6D837F0EFA9}" destId="{CDA1B04D-993F-42E6-B788-5D63FDE72DDF}" srcOrd="4" destOrd="0" presId="urn:microsoft.com/office/officeart/2005/8/layout/vProcess5"/>
    <dgm:cxn modelId="{A2C32340-E778-43A7-B230-437C6BC12A6A}" type="presParOf" srcId="{4CF98AD9-2F05-46F3-B6D9-A6D837F0EFA9}" destId="{3FCC022E-5A54-477C-B0E3-A947B42829FE}" srcOrd="5" destOrd="0" presId="urn:microsoft.com/office/officeart/2005/8/layout/vProcess5"/>
    <dgm:cxn modelId="{707653CC-C02C-499A-9D4B-50D46A21A693}" type="presParOf" srcId="{4CF98AD9-2F05-46F3-B6D9-A6D837F0EFA9}" destId="{F5C588D8-A2FB-4FA0-B8E9-E99461ECA83B}" srcOrd="6" destOrd="0" presId="urn:microsoft.com/office/officeart/2005/8/layout/vProcess5"/>
    <dgm:cxn modelId="{65B95C4B-4640-479A-8BC8-37375BD4701D}" type="presParOf" srcId="{4CF98AD9-2F05-46F3-B6D9-A6D837F0EFA9}" destId="{35ED57E9-D966-48D7-B223-82D8681A54E1}" srcOrd="7" destOrd="0" presId="urn:microsoft.com/office/officeart/2005/8/layout/vProcess5"/>
    <dgm:cxn modelId="{EEBBB4B1-C403-4749-817B-D9F4DB7DE0B4}" type="presParOf" srcId="{4CF98AD9-2F05-46F3-B6D9-A6D837F0EFA9}" destId="{4AE8BB39-0B13-41DE-8559-EF3A176CBF7D}" srcOrd="8" destOrd="0" presId="urn:microsoft.com/office/officeart/2005/8/layout/vProcess5"/>
    <dgm:cxn modelId="{22B7BC39-E048-4BF6-9D6D-373325138EEC}" type="presParOf" srcId="{4CF98AD9-2F05-46F3-B6D9-A6D837F0EFA9}" destId="{564BE9D9-4548-45DC-A3F3-AFA9787E053E}" srcOrd="9" destOrd="0" presId="urn:microsoft.com/office/officeart/2005/8/layout/vProcess5"/>
    <dgm:cxn modelId="{B0CB1A11-A35A-4383-BA8B-0788EAC03A4B}" type="presParOf" srcId="{4CF98AD9-2F05-46F3-B6D9-A6D837F0EFA9}" destId="{709E54A9-5AE0-4A8E-B6CC-B65EFE0C05C9}" srcOrd="10" destOrd="0" presId="urn:microsoft.com/office/officeart/2005/8/layout/vProcess5"/>
    <dgm:cxn modelId="{FE68E2D2-BBB1-451A-BD04-F76ADE6E847F}" type="presParOf" srcId="{4CF98AD9-2F05-46F3-B6D9-A6D837F0EFA9}" destId="{624FE3D4-A00E-42B0-8CAB-A34F7412597E}" srcOrd="11" destOrd="0" presId="urn:microsoft.com/office/officeart/2005/8/layout/vProcess5"/>
    <dgm:cxn modelId="{0063AB8D-1BD5-4EFE-9A69-DEB365B8FB07}" type="presParOf" srcId="{4CF98AD9-2F05-46F3-B6D9-A6D837F0EFA9}" destId="{B1C23216-22EB-4B05-B0E3-017069274F7F}" srcOrd="12" destOrd="0" presId="urn:microsoft.com/office/officeart/2005/8/layout/vProcess5"/>
    <dgm:cxn modelId="{886014D3-0599-49F8-827A-BE255F112309}" type="presParOf" srcId="{4CF98AD9-2F05-46F3-B6D9-A6D837F0EFA9}" destId="{5B94BDC3-8E48-45F9-B7B8-8E284B3B1D4B}" srcOrd="13" destOrd="0" presId="urn:microsoft.com/office/officeart/2005/8/layout/vProcess5"/>
    <dgm:cxn modelId="{464A6B7A-C74E-4224-8085-06AE24822D8C}" type="presParOf" srcId="{4CF98AD9-2F05-46F3-B6D9-A6D837F0EFA9}" destId="{2A0B376E-3C12-484F-95D2-0906A30EEF0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EAEC2-2990-4B28-9598-ECFE69D9B8C0}">
      <dsp:nvSpPr>
        <dsp:cNvPr id="0" name=""/>
        <dsp:cNvSpPr/>
      </dsp:nvSpPr>
      <dsp:spPr>
        <a:xfrm>
          <a:off x="1041900" y="88664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14040-C11D-4251-A48F-9970F09C2E0B}">
      <dsp:nvSpPr>
        <dsp:cNvPr id="0" name=""/>
        <dsp:cNvSpPr/>
      </dsp:nvSpPr>
      <dsp:spPr>
        <a:xfrm>
          <a:off x="546900" y="2236940"/>
          <a:ext cx="1800000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1600" kern="1200" dirty="0"/>
            <a:t>The sector was more explicit that due dilgence processes were to </a:t>
          </a:r>
          <a:r>
            <a:rPr lang="en-CH" sz="1600" kern="1200" dirty="0">
              <a:solidFill>
                <a:srgbClr val="EE295F"/>
              </a:solidFill>
            </a:rPr>
            <a:t>ensure the agency, safety, security, dignity, rights and voice of people affected by crisis?</a:t>
          </a:r>
          <a:endParaRPr lang="en-US" sz="1600" kern="1200" dirty="0">
            <a:solidFill>
              <a:srgbClr val="EE295F"/>
            </a:solidFill>
          </a:endParaRPr>
        </a:p>
      </dsp:txBody>
      <dsp:txXfrm>
        <a:off x="546900" y="2236940"/>
        <a:ext cx="1800000" cy="2250000"/>
      </dsp:txXfrm>
    </dsp:sp>
    <dsp:sp modelId="{C0042B73-0494-4A10-B1B1-04A6122DE460}">
      <dsp:nvSpPr>
        <dsp:cNvPr id="0" name=""/>
        <dsp:cNvSpPr/>
      </dsp:nvSpPr>
      <dsp:spPr>
        <a:xfrm>
          <a:off x="3156900" y="88664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0ECC1-8C65-4EDD-A4F5-EF389812BEAD}">
      <dsp:nvSpPr>
        <dsp:cNvPr id="0" name=""/>
        <dsp:cNvSpPr/>
      </dsp:nvSpPr>
      <dsp:spPr>
        <a:xfrm>
          <a:off x="2661900" y="2236940"/>
          <a:ext cx="1800000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1700" kern="1200">
              <a:latin typeface="+mn-lt"/>
            </a:rPr>
            <a:t>Due </a:t>
          </a:r>
          <a:r>
            <a:rPr lang="en-CH" sz="1700" kern="1200" smtClean="0">
              <a:latin typeface="+mn-lt"/>
            </a:rPr>
            <a:t>dil</a:t>
          </a:r>
          <a:r>
            <a:rPr lang="ca-ES" sz="1700" kern="1200" smtClean="0">
              <a:latin typeface="+mn-lt"/>
            </a:rPr>
            <a:t>i</a:t>
          </a:r>
          <a:r>
            <a:rPr lang="en-CH" sz="1700" kern="1200" smtClean="0">
              <a:latin typeface="+mn-lt"/>
            </a:rPr>
            <a:t>gence </a:t>
          </a:r>
          <a:r>
            <a:rPr lang="en-CH" sz="1700" kern="1200" dirty="0">
              <a:latin typeface="+mn-lt"/>
            </a:rPr>
            <a:t>processes could </a:t>
          </a:r>
          <a:r>
            <a:rPr lang="en-CH" sz="1700" kern="1200" dirty="0">
              <a:solidFill>
                <a:srgbClr val="EE295F"/>
              </a:solidFill>
              <a:latin typeface="+mn-lt"/>
            </a:rPr>
            <a:t>bring equity between partners</a:t>
          </a:r>
          <a:r>
            <a:rPr lang="en-CH" sz="1700" kern="1200" dirty="0">
              <a:latin typeface="+mn-lt"/>
            </a:rPr>
            <a:t>, moving away from power dynamics of donor and implementer?</a:t>
          </a:r>
          <a:endParaRPr lang="en-US" sz="1700" kern="1200" dirty="0">
            <a:latin typeface="+mn-lt"/>
          </a:endParaRPr>
        </a:p>
      </dsp:txBody>
      <dsp:txXfrm>
        <a:off x="2661900" y="2236940"/>
        <a:ext cx="1800000" cy="2250000"/>
      </dsp:txXfrm>
    </dsp:sp>
    <dsp:sp modelId="{68EFD5C2-55BC-483A-BCB6-2BA43C61558D}">
      <dsp:nvSpPr>
        <dsp:cNvPr id="0" name=""/>
        <dsp:cNvSpPr/>
      </dsp:nvSpPr>
      <dsp:spPr>
        <a:xfrm>
          <a:off x="5271900" y="88664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C01C0-32EF-497E-BD22-31FF73803C86}">
      <dsp:nvSpPr>
        <dsp:cNvPr id="0" name=""/>
        <dsp:cNvSpPr/>
      </dsp:nvSpPr>
      <dsp:spPr>
        <a:xfrm>
          <a:off x="4776900" y="2236940"/>
          <a:ext cx="1800000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1700" kern="1200" dirty="0"/>
            <a:t>There was a </a:t>
          </a:r>
          <a:r>
            <a:rPr lang="en-CH" sz="1700" kern="1200" dirty="0">
              <a:solidFill>
                <a:srgbClr val="EE295F"/>
              </a:solidFill>
            </a:rPr>
            <a:t>common accountability framework proven to cover a substantial part of most due diligence processes? </a:t>
          </a:r>
          <a:endParaRPr lang="en-US" sz="1700" kern="1200" dirty="0">
            <a:solidFill>
              <a:srgbClr val="EE295F"/>
            </a:solidFill>
          </a:endParaRPr>
        </a:p>
      </dsp:txBody>
      <dsp:txXfrm>
        <a:off x="4776900" y="2236940"/>
        <a:ext cx="1800000" cy="2250000"/>
      </dsp:txXfrm>
    </dsp:sp>
    <dsp:sp modelId="{7A5546C1-B110-4B15-99CF-751682703319}">
      <dsp:nvSpPr>
        <dsp:cNvPr id="0" name=""/>
        <dsp:cNvSpPr/>
      </dsp:nvSpPr>
      <dsp:spPr>
        <a:xfrm>
          <a:off x="7386900" y="88664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5FA14-6676-4B14-98DF-B5A5CCCE624B}">
      <dsp:nvSpPr>
        <dsp:cNvPr id="0" name=""/>
        <dsp:cNvSpPr/>
      </dsp:nvSpPr>
      <dsp:spPr>
        <a:xfrm>
          <a:off x="6891900" y="2236940"/>
          <a:ext cx="1800000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1700" kern="1200" dirty="0">
              <a:latin typeface="+mn-lt"/>
            </a:rPr>
            <a:t> </a:t>
          </a:r>
          <a:r>
            <a:rPr lang="en-CH" sz="1700" kern="1200">
              <a:solidFill>
                <a:srgbClr val="EE295F"/>
              </a:solidFill>
              <a:latin typeface="+mn-lt"/>
            </a:rPr>
            <a:t>Over </a:t>
          </a:r>
          <a:r>
            <a:rPr lang="en-CH" sz="1700" kern="1200" smtClean="0">
              <a:solidFill>
                <a:srgbClr val="EE295F"/>
              </a:solidFill>
              <a:latin typeface="+mn-lt"/>
            </a:rPr>
            <a:t>2</a:t>
          </a:r>
          <a:r>
            <a:rPr lang="ca-ES" sz="1700" kern="1200" smtClean="0">
              <a:solidFill>
                <a:srgbClr val="EE295F"/>
              </a:solidFill>
              <a:latin typeface="+mn-lt"/>
            </a:rPr>
            <a:t>0</a:t>
          </a:r>
          <a:r>
            <a:rPr lang="en-CH" sz="1700" kern="1200" smtClean="0">
              <a:solidFill>
                <a:srgbClr val="EE295F"/>
              </a:solidFill>
              <a:latin typeface="+mn-lt"/>
            </a:rPr>
            <a:t>0 </a:t>
          </a:r>
          <a:r>
            <a:rPr lang="en-CH" sz="1700" kern="1200" dirty="0">
              <a:solidFill>
                <a:srgbClr val="EE295F"/>
              </a:solidFill>
              <a:latin typeface="+mn-lt"/>
            </a:rPr>
            <a:t>organisations were already investing </a:t>
          </a:r>
          <a:r>
            <a:rPr lang="en-CH" sz="1700" kern="1200" dirty="0">
              <a:latin typeface="+mn-lt"/>
            </a:rPr>
            <a:t>in measuring how they met that common framework through a supported process</a:t>
          </a:r>
          <a:endParaRPr lang="en-US" sz="1700" kern="1200" dirty="0">
            <a:latin typeface="+mn-lt"/>
          </a:endParaRPr>
        </a:p>
      </dsp:txBody>
      <dsp:txXfrm>
        <a:off x="6891900" y="2236940"/>
        <a:ext cx="1800000" cy="2250000"/>
      </dsp:txXfrm>
    </dsp:sp>
    <dsp:sp modelId="{62E10C58-FFDF-4049-971C-4AF939A0A044}">
      <dsp:nvSpPr>
        <dsp:cNvPr id="0" name=""/>
        <dsp:cNvSpPr/>
      </dsp:nvSpPr>
      <dsp:spPr>
        <a:xfrm>
          <a:off x="9501900" y="88664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8487E-4FF3-4B05-B997-D54B5EE308E8}">
      <dsp:nvSpPr>
        <dsp:cNvPr id="0" name=""/>
        <dsp:cNvSpPr/>
      </dsp:nvSpPr>
      <dsp:spPr>
        <a:xfrm>
          <a:off x="9006900" y="2236940"/>
          <a:ext cx="1800000" cy="22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1700" kern="1200" dirty="0">
              <a:latin typeface="+mn-lt"/>
            </a:rPr>
            <a:t>The common framework had been developed in </a:t>
          </a:r>
          <a:r>
            <a:rPr lang="en-CH" sz="1700" kern="1200" dirty="0">
              <a:solidFill>
                <a:srgbClr val="EE295F"/>
              </a:solidFill>
              <a:latin typeface="+mn-lt"/>
            </a:rPr>
            <a:t>consultation with and ownership by national </a:t>
          </a:r>
          <a:r>
            <a:rPr lang="en-CH" sz="1700" kern="1200" dirty="0" err="1">
              <a:solidFill>
                <a:srgbClr val="EE295F"/>
              </a:solidFill>
              <a:latin typeface="+mn-lt"/>
            </a:rPr>
            <a:t>organisations</a:t>
          </a:r>
          <a:r>
            <a:rPr lang="en-CH" sz="1700" kern="1200" dirty="0">
              <a:solidFill>
                <a:srgbClr val="EE295F"/>
              </a:solidFill>
              <a:latin typeface="+mn-lt"/>
            </a:rPr>
            <a:t> and communities</a:t>
          </a:r>
          <a:r>
            <a:rPr lang="en-CH" sz="1700" kern="1200" dirty="0">
              <a:latin typeface="+mn-lt"/>
            </a:rPr>
            <a:t>?</a:t>
          </a:r>
          <a:endParaRPr lang="en-US" sz="1700" kern="1200" dirty="0">
            <a:latin typeface="+mn-lt"/>
          </a:endParaRPr>
        </a:p>
      </dsp:txBody>
      <dsp:txXfrm>
        <a:off x="9006900" y="2236940"/>
        <a:ext cx="1800000" cy="225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03AA3-1214-48F6-AB4E-A7A01105FCD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0AE04-AC07-4B06-A325-7E8ED70906D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7F577-FF8C-4464-B9A3-6C943D8DA4A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2500" kern="1200" dirty="0">
              <a:latin typeface="+mn-lt"/>
            </a:rPr>
            <a:t>See due diligence processes  reinforce the notion of “putting people at the centre”? </a:t>
          </a:r>
          <a:endParaRPr lang="en-US" sz="2500" kern="1200" dirty="0">
            <a:latin typeface="+mn-lt"/>
          </a:endParaRPr>
        </a:p>
      </dsp:txBody>
      <dsp:txXfrm>
        <a:off x="1435590" y="531"/>
        <a:ext cx="9080009" cy="1242935"/>
      </dsp:txXfrm>
    </dsp:sp>
    <dsp:sp modelId="{6E1B79F6-9990-42B2-BFEE-066828D0845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BEC7C-A4A7-4CBF-897A-D03016593F9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79AEC-31BA-4AC4-B945-D6CA3FE2D1B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2500" kern="1200" dirty="0">
              <a:latin typeface="+mn-lt"/>
            </a:rPr>
            <a:t>Have a more equitable approach to partnerships that considers each partner's role in meeting community expectations?</a:t>
          </a:r>
          <a:endParaRPr lang="en-US" sz="2500" kern="1200" dirty="0">
            <a:latin typeface="+mn-lt"/>
          </a:endParaRPr>
        </a:p>
      </dsp:txBody>
      <dsp:txXfrm>
        <a:off x="1435590" y="1554201"/>
        <a:ext cx="9080009" cy="1242935"/>
      </dsp:txXfrm>
    </dsp:sp>
    <dsp:sp modelId="{F4B8991C-A6D5-4379-8147-403C5C2F969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90D13-8A5C-4391-8F6D-E995C5C2B94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9DEEC-F9EF-4406-A5BB-A1DA12C4D29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CH" sz="2500" kern="1200" dirty="0"/>
            <a:t>Reduce duplication and lift the burden on implementing partners? </a:t>
          </a:r>
          <a:endParaRPr lang="en-US" sz="2500" kern="1200" dirty="0"/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30FF5-0A07-F54D-87B6-1704C9602012}">
      <dsp:nvSpPr>
        <dsp:cNvPr id="0" name=""/>
        <dsp:cNvSpPr/>
      </dsp:nvSpPr>
      <dsp:spPr>
        <a:xfrm rot="16200000">
          <a:off x="-834067" y="1369906"/>
          <a:ext cx="2165056" cy="39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1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Self-Assessment</a:t>
          </a:r>
        </a:p>
      </dsp:txBody>
      <dsp:txXfrm>
        <a:off x="-834067" y="1369906"/>
        <a:ext cx="2165056" cy="392223"/>
      </dsp:txXfrm>
    </dsp:sp>
    <dsp:sp modelId="{545E3468-3263-F649-9A3F-F7D1C9B0A5BB}">
      <dsp:nvSpPr>
        <dsp:cNvPr id="0" name=""/>
        <dsp:cNvSpPr/>
      </dsp:nvSpPr>
      <dsp:spPr>
        <a:xfrm>
          <a:off x="444572" y="483490"/>
          <a:ext cx="1953688" cy="2165056"/>
        </a:xfrm>
        <a:prstGeom prst="rect">
          <a:avLst/>
        </a:prstGeom>
        <a:solidFill>
          <a:srgbClr val="D60D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91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/>
            <a:t>Led by the organisation itself. Helps organisations gain an understanding of their capacity and performance against the CHS</a:t>
          </a:r>
        </a:p>
      </dsp:txBody>
      <dsp:txXfrm>
        <a:off x="444572" y="483490"/>
        <a:ext cx="1953688" cy="2165056"/>
      </dsp:txXfrm>
    </dsp:sp>
    <dsp:sp modelId="{C81840C3-7A43-1744-A5E6-99FCF1593783}">
      <dsp:nvSpPr>
        <dsp:cNvPr id="0" name=""/>
        <dsp:cNvSpPr/>
      </dsp:nvSpPr>
      <dsp:spPr>
        <a:xfrm>
          <a:off x="267558" y="127166"/>
          <a:ext cx="354028" cy="461623"/>
        </a:xfrm>
        <a:prstGeom prst="rect">
          <a:avLst/>
        </a:prstGeom>
        <a:solidFill>
          <a:srgbClr val="D60D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7B160-D4EA-B741-AF01-AFDC93ECF58D}">
      <dsp:nvSpPr>
        <dsp:cNvPr id="0" name=""/>
        <dsp:cNvSpPr/>
      </dsp:nvSpPr>
      <dsp:spPr>
        <a:xfrm rot="16200000">
          <a:off x="2036646" y="1348973"/>
          <a:ext cx="2165056" cy="39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1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Independent</a:t>
          </a:r>
          <a:r>
            <a:rPr lang="en-GB" sz="1400" kern="1200"/>
            <a:t> </a:t>
          </a:r>
          <a:r>
            <a:rPr lang="en-GB" sz="1400" b="1" kern="1200"/>
            <a:t>Verification</a:t>
          </a:r>
        </a:p>
      </dsp:txBody>
      <dsp:txXfrm>
        <a:off x="2036646" y="1348973"/>
        <a:ext cx="2165056" cy="392223"/>
      </dsp:txXfrm>
    </dsp:sp>
    <dsp:sp modelId="{4187ABCD-96D4-1948-AA9F-B45CF1A69D42}">
      <dsp:nvSpPr>
        <dsp:cNvPr id="0" name=""/>
        <dsp:cNvSpPr/>
      </dsp:nvSpPr>
      <dsp:spPr>
        <a:xfrm>
          <a:off x="3315286" y="462557"/>
          <a:ext cx="1953688" cy="2165056"/>
        </a:xfrm>
        <a:prstGeom prst="rect">
          <a:avLst/>
        </a:prstGeom>
        <a:solidFill>
          <a:srgbClr val="7778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919" rIns="85344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Provides organisations with an independent, external quality assurance assessment of </a:t>
          </a:r>
          <a:r>
            <a:rPr lang="en-GB" sz="1200" kern="1200">
              <a:latin typeface="Calibri"/>
            </a:rPr>
            <a:t>demonstrated, continuous and measurable progress against</a:t>
          </a:r>
          <a:r>
            <a:rPr lang="en-GB" sz="1200" kern="1200"/>
            <a:t> the CHS</a:t>
          </a:r>
        </a:p>
      </dsp:txBody>
      <dsp:txXfrm>
        <a:off x="3315286" y="462557"/>
        <a:ext cx="1953688" cy="2165056"/>
      </dsp:txXfrm>
    </dsp:sp>
    <dsp:sp modelId="{9209B6E6-D481-094F-A31B-98C1DA03FFC0}">
      <dsp:nvSpPr>
        <dsp:cNvPr id="0" name=""/>
        <dsp:cNvSpPr/>
      </dsp:nvSpPr>
      <dsp:spPr>
        <a:xfrm>
          <a:off x="3131121" y="127166"/>
          <a:ext cx="368329" cy="419757"/>
        </a:xfrm>
        <a:prstGeom prst="rect">
          <a:avLst/>
        </a:prstGeom>
        <a:solidFill>
          <a:srgbClr val="7778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EB4A9-29E2-5F4A-9508-6044029C1F4F}">
      <dsp:nvSpPr>
        <dsp:cNvPr id="0" name=""/>
        <dsp:cNvSpPr/>
      </dsp:nvSpPr>
      <dsp:spPr>
        <a:xfrm rot="16200000">
          <a:off x="4907359" y="1359438"/>
          <a:ext cx="2165056" cy="392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19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/>
            <a:t>Certification</a:t>
          </a:r>
        </a:p>
      </dsp:txBody>
      <dsp:txXfrm>
        <a:off x="4907359" y="1359438"/>
        <a:ext cx="2165056" cy="392223"/>
      </dsp:txXfrm>
    </dsp:sp>
    <dsp:sp modelId="{8FA35024-16A6-3D4B-8F2E-A114FA6C35DE}">
      <dsp:nvSpPr>
        <dsp:cNvPr id="0" name=""/>
        <dsp:cNvSpPr/>
      </dsp:nvSpPr>
      <dsp:spPr>
        <a:xfrm>
          <a:off x="6185999" y="473021"/>
          <a:ext cx="1953688" cy="2165056"/>
        </a:xfrm>
        <a:prstGeom prst="rect">
          <a:avLst/>
        </a:prstGeom>
        <a:solidFill>
          <a:srgbClr val="E9B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91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/>
            <a:t>Provides organisations with an independent, external quality assurance assessment and certification of </a:t>
          </a:r>
          <a:r>
            <a:rPr lang="en-GB" sz="1200" b="1" kern="1200"/>
            <a:t>compliance with the CHS</a:t>
          </a:r>
          <a:endParaRPr lang="en-GB" sz="1200" kern="1200"/>
        </a:p>
      </dsp:txBody>
      <dsp:txXfrm>
        <a:off x="6185999" y="473021"/>
        <a:ext cx="1953688" cy="2165056"/>
      </dsp:txXfrm>
    </dsp:sp>
    <dsp:sp modelId="{C1CAA149-9443-CD41-924F-67F1A5E9C736}">
      <dsp:nvSpPr>
        <dsp:cNvPr id="0" name=""/>
        <dsp:cNvSpPr/>
      </dsp:nvSpPr>
      <dsp:spPr>
        <a:xfrm>
          <a:off x="5994685" y="127166"/>
          <a:ext cx="382629" cy="440686"/>
        </a:xfrm>
        <a:prstGeom prst="rect">
          <a:avLst/>
        </a:prstGeom>
        <a:solidFill>
          <a:srgbClr val="E9B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41C63-D27D-5147-BDF9-AAF34B331F37}">
      <dsp:nvSpPr>
        <dsp:cNvPr id="0" name=""/>
        <dsp:cNvSpPr/>
      </dsp:nvSpPr>
      <dsp:spPr>
        <a:xfrm>
          <a:off x="0" y="65836"/>
          <a:ext cx="8192037" cy="376820"/>
        </a:xfrm>
        <a:prstGeom prst="rect">
          <a:avLst/>
        </a:prstGeom>
        <a:solidFill>
          <a:srgbClr val="D60D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One purpose, three options</a:t>
          </a:r>
        </a:p>
      </dsp:txBody>
      <dsp:txXfrm>
        <a:off x="0" y="65836"/>
        <a:ext cx="8192037" cy="376820"/>
      </dsp:txXfrm>
    </dsp:sp>
    <dsp:sp modelId="{9D70BEDB-23F7-1046-93E5-74D8B178DAF4}">
      <dsp:nvSpPr>
        <dsp:cNvPr id="0" name=""/>
        <dsp:cNvSpPr/>
      </dsp:nvSpPr>
      <dsp:spPr>
        <a:xfrm>
          <a:off x="0" y="574329"/>
          <a:ext cx="8192037" cy="1344347"/>
        </a:xfrm>
        <a:prstGeom prst="rect">
          <a:avLst/>
        </a:prstGeom>
        <a:solidFill>
          <a:srgbClr val="E9BA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/>
            <a:t>The Purpose of the Scheme </a:t>
          </a:r>
          <a:r>
            <a:rPr lang="en-GB" sz="2100" kern="1200"/>
            <a:t>is to improve the quality, effectiveness and accountability of development and humanitarian actions by supporting organisations with a standardised means to measure their application of the CHS</a:t>
          </a:r>
        </a:p>
      </dsp:txBody>
      <dsp:txXfrm>
        <a:off x="0" y="574329"/>
        <a:ext cx="8192037" cy="1344347"/>
      </dsp:txXfrm>
    </dsp:sp>
    <dsp:sp modelId="{296506DB-8223-CA45-B430-C84B8210F5EB}">
      <dsp:nvSpPr>
        <dsp:cNvPr id="0" name=""/>
        <dsp:cNvSpPr/>
      </dsp:nvSpPr>
      <dsp:spPr>
        <a:xfrm>
          <a:off x="0" y="1918676"/>
          <a:ext cx="8192037" cy="149371"/>
        </a:xfrm>
        <a:prstGeom prst="rect">
          <a:avLst/>
        </a:prstGeom>
        <a:solidFill>
          <a:srgbClr val="7778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0EAF4-67E7-4D53-B6BF-AA5156C6E409}">
      <dsp:nvSpPr>
        <dsp:cNvPr id="0" name=""/>
        <dsp:cNvSpPr/>
      </dsp:nvSpPr>
      <dsp:spPr>
        <a:xfrm>
          <a:off x="0" y="0"/>
          <a:ext cx="7095642" cy="678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Economies of scale reduce duplication and save time and money.</a:t>
          </a:r>
          <a:endParaRPr lang="en-US" sz="1700" kern="1200"/>
        </a:p>
      </dsp:txBody>
      <dsp:txXfrm>
        <a:off x="19875" y="19875"/>
        <a:ext cx="6283985" cy="638849"/>
      </dsp:txXfrm>
    </dsp:sp>
    <dsp:sp modelId="{F82CB8EF-886D-42F0-B802-C73FE8B012DD}">
      <dsp:nvSpPr>
        <dsp:cNvPr id="0" name=""/>
        <dsp:cNvSpPr/>
      </dsp:nvSpPr>
      <dsp:spPr>
        <a:xfrm>
          <a:off x="529869" y="772848"/>
          <a:ext cx="7095642" cy="678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Donor alignment leads to greater efficiencies.</a:t>
          </a:r>
          <a:endParaRPr lang="en-US" sz="1700" kern="1200"/>
        </a:p>
      </dsp:txBody>
      <dsp:txXfrm>
        <a:off x="549744" y="792723"/>
        <a:ext cx="6084933" cy="638849"/>
      </dsp:txXfrm>
    </dsp:sp>
    <dsp:sp modelId="{1F6FD01E-45BC-4E18-BA12-D70563B8EF5E}">
      <dsp:nvSpPr>
        <dsp:cNvPr id="0" name=""/>
        <dsp:cNvSpPr/>
      </dsp:nvSpPr>
      <dsp:spPr>
        <a:xfrm>
          <a:off x="1059738" y="1545697"/>
          <a:ext cx="7095642" cy="678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Transparency and accountability are improved through online reports and CHS implementation. </a:t>
          </a:r>
          <a:endParaRPr lang="en-US" sz="1700" kern="1200"/>
        </a:p>
      </dsp:txBody>
      <dsp:txXfrm>
        <a:off x="1079613" y="1565572"/>
        <a:ext cx="6084933" cy="638849"/>
      </dsp:txXfrm>
    </dsp:sp>
    <dsp:sp modelId="{CDA1B04D-993F-42E6-B788-5D63FDE72DDF}">
      <dsp:nvSpPr>
        <dsp:cNvPr id="0" name=""/>
        <dsp:cNvSpPr/>
      </dsp:nvSpPr>
      <dsp:spPr>
        <a:xfrm>
          <a:off x="1589608" y="2318546"/>
          <a:ext cx="7095642" cy="678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Risk management and monitoring provide assurance and evidence of benefits. </a:t>
          </a:r>
          <a:endParaRPr lang="en-US" sz="1700" kern="1200"/>
        </a:p>
      </dsp:txBody>
      <dsp:txXfrm>
        <a:off x="1609483" y="2338421"/>
        <a:ext cx="6084933" cy="638849"/>
      </dsp:txXfrm>
    </dsp:sp>
    <dsp:sp modelId="{3FCC022E-5A54-477C-B0E3-A947B42829FE}">
      <dsp:nvSpPr>
        <dsp:cNvPr id="0" name=""/>
        <dsp:cNvSpPr/>
      </dsp:nvSpPr>
      <dsp:spPr>
        <a:xfrm>
          <a:off x="2119477" y="3091395"/>
          <a:ext cx="7095642" cy="678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Grand bargain commitments and gains in localisation are achieved.</a:t>
          </a:r>
          <a:endParaRPr lang="en-US" sz="1700" kern="1200"/>
        </a:p>
      </dsp:txBody>
      <dsp:txXfrm>
        <a:off x="2139352" y="3111270"/>
        <a:ext cx="6084933" cy="638849"/>
      </dsp:txXfrm>
    </dsp:sp>
    <dsp:sp modelId="{F5C588D8-A2FB-4FA0-B8E9-E99461ECA83B}">
      <dsp:nvSpPr>
        <dsp:cNvPr id="0" name=""/>
        <dsp:cNvSpPr/>
      </dsp:nvSpPr>
      <dsp:spPr>
        <a:xfrm>
          <a:off x="6654552" y="495754"/>
          <a:ext cx="441089" cy="441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753797" y="495754"/>
        <a:ext cx="242599" cy="331919"/>
      </dsp:txXfrm>
    </dsp:sp>
    <dsp:sp modelId="{35ED57E9-D966-48D7-B223-82D8681A54E1}">
      <dsp:nvSpPr>
        <dsp:cNvPr id="0" name=""/>
        <dsp:cNvSpPr/>
      </dsp:nvSpPr>
      <dsp:spPr>
        <a:xfrm>
          <a:off x="7184422" y="1268603"/>
          <a:ext cx="441089" cy="441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83667" y="1268603"/>
        <a:ext cx="242599" cy="331919"/>
      </dsp:txXfrm>
    </dsp:sp>
    <dsp:sp modelId="{4AE8BB39-0B13-41DE-8559-EF3A176CBF7D}">
      <dsp:nvSpPr>
        <dsp:cNvPr id="0" name=""/>
        <dsp:cNvSpPr/>
      </dsp:nvSpPr>
      <dsp:spPr>
        <a:xfrm>
          <a:off x="7714291" y="2030142"/>
          <a:ext cx="441089" cy="441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813536" y="2030142"/>
        <a:ext cx="242599" cy="331919"/>
      </dsp:txXfrm>
    </dsp:sp>
    <dsp:sp modelId="{564BE9D9-4548-45DC-A3F3-AFA9787E053E}">
      <dsp:nvSpPr>
        <dsp:cNvPr id="0" name=""/>
        <dsp:cNvSpPr/>
      </dsp:nvSpPr>
      <dsp:spPr>
        <a:xfrm>
          <a:off x="8244161" y="2810531"/>
          <a:ext cx="441089" cy="4410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343406" y="2810531"/>
        <a:ext cx="242599" cy="331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A9009-DFE0-DA46-BE26-EBE83B37680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0FC1-2B51-AC48-9167-06F909CC6B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338;p10:notes">
            <a:extLst>
              <a:ext uri="{FF2B5EF4-FFF2-40B4-BE49-F238E27FC236}">
                <a16:creationId xmlns:a16="http://schemas.microsoft.com/office/drawing/2014/main" id="{36A86193-C3B6-63CF-2171-6B5F651BD4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en-CH" altLang="en-CH"/>
          </a:p>
        </p:txBody>
      </p:sp>
      <p:sp>
        <p:nvSpPr>
          <p:cNvPr id="22530" name="Google Shape;339;p10:notes">
            <a:extLst>
              <a:ext uri="{FF2B5EF4-FFF2-40B4-BE49-F238E27FC236}">
                <a16:creationId xmlns:a16="http://schemas.microsoft.com/office/drawing/2014/main" id="{F7696A3F-ACD0-03FE-CF8B-0E9AC40E839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06587-C072-4740-9EEF-584B15AD4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Aligning due diligence processes around trusted, independently verified standards—such as the </a:t>
            </a:r>
            <a:r>
              <a:rPr lang="en-GB" b="1"/>
              <a:t>Core Humanitarian Standard (CHS)</a:t>
            </a:r>
            <a:r>
              <a:rPr lang="en-GB"/>
              <a:t>—can unlock significant </a:t>
            </a:r>
            <a:r>
              <a:rPr lang="en-GB" b="1"/>
              <a:t>value for money</a:t>
            </a:r>
            <a:r>
              <a:rPr lang="en-GB"/>
              <a:t> benefits across donors portfolio. This is particularly relevant in the context of donor due diligence </a:t>
            </a:r>
            <a:r>
              <a:rPr lang="en-GB" b="1"/>
              <a:t>passporting</a:t>
            </a:r>
            <a:r>
              <a:rPr lang="en-GB"/>
              <a:t>, where CHS verification can be used as a recognised assurance tool to streamline and strengthen assessments.</a:t>
            </a:r>
          </a:p>
          <a:p>
            <a:r>
              <a:rPr lang="en-GB"/>
              <a:t>This slide illustrates the </a:t>
            </a:r>
            <a:r>
              <a:rPr lang="en-GB" b="1"/>
              <a:t>chain of VfM benefits</a:t>
            </a:r>
            <a:r>
              <a:rPr lang="en-GB"/>
              <a:t> that result from integrating CHS Verification into donor systems:</a:t>
            </a:r>
          </a:p>
          <a:p>
            <a:r>
              <a:rPr lang="en-GB" b="1"/>
              <a:t>Economies of Scale</a:t>
            </a:r>
            <a:r>
              <a:rPr lang="en-GB"/>
              <a:t/>
            </a:r>
            <a:br>
              <a:rPr lang="en-GB"/>
            </a:br>
            <a:r>
              <a:rPr lang="en-GB"/>
              <a:t>When multiple donors recognise a single, robust due diligence process such as CHS Verification, it reduces </a:t>
            </a:r>
            <a:r>
              <a:rPr lang="en-GB" b="1"/>
              <a:t>duplication</a:t>
            </a:r>
            <a:r>
              <a:rPr lang="en-GB"/>
              <a:t> across partners and funders. This minimises the administrative burden on local and international actors, saving both </a:t>
            </a:r>
            <a:r>
              <a:rPr lang="en-GB" b="1"/>
              <a:t>time and money</a:t>
            </a:r>
            <a:r>
              <a:rPr lang="en-GB"/>
              <a:t>.</a:t>
            </a:r>
          </a:p>
          <a:p>
            <a:r>
              <a:rPr lang="en-GB" b="1"/>
              <a:t>Donor Alignment</a:t>
            </a:r>
            <a:r>
              <a:rPr lang="en-GB"/>
              <a:t/>
            </a:r>
            <a:br>
              <a:rPr lang="en-GB"/>
            </a:br>
            <a:r>
              <a:rPr lang="en-GB"/>
              <a:t>Using a common standard like CHS promotes </a:t>
            </a:r>
            <a:r>
              <a:rPr lang="en-GB" b="1"/>
              <a:t>harmonisation across donors</a:t>
            </a:r>
            <a:r>
              <a:rPr lang="en-GB"/>
              <a:t>, leading to greater </a:t>
            </a:r>
            <a:r>
              <a:rPr lang="en-GB" b="1"/>
              <a:t>efficiencies</a:t>
            </a:r>
            <a:r>
              <a:rPr lang="en-GB"/>
              <a:t> in how funding is monitored, assessed, and disbursed. This fosters consistency and predictability in compliance expectations.</a:t>
            </a:r>
          </a:p>
          <a:p>
            <a:r>
              <a:rPr lang="en-GB" b="1"/>
              <a:t>Transparency &amp; Accountability</a:t>
            </a:r>
            <a:r>
              <a:rPr lang="en-GB"/>
              <a:t/>
            </a:r>
            <a:br>
              <a:rPr lang="en-GB"/>
            </a:br>
            <a:r>
              <a:rPr lang="en-GB"/>
              <a:t>CHS Verification—supported by public CHS audit</a:t>
            </a:r>
            <a:r>
              <a:rPr lang="en-GB" baseline="0"/>
              <a:t> </a:t>
            </a:r>
            <a:r>
              <a:rPr lang="en-GB"/>
              <a:t>summaries —improves </a:t>
            </a:r>
            <a:r>
              <a:rPr lang="en-GB" b="1"/>
              <a:t>transparency</a:t>
            </a:r>
            <a:r>
              <a:rPr lang="en-GB"/>
              <a:t> in how organisations manage risks and deliver quality. This enables greater </a:t>
            </a:r>
            <a:r>
              <a:rPr lang="en-GB" b="1"/>
              <a:t>accountability</a:t>
            </a:r>
            <a:r>
              <a:rPr lang="en-GB"/>
              <a:t> to both affected populations and funding partners.</a:t>
            </a:r>
          </a:p>
          <a:p>
            <a:r>
              <a:rPr lang="en-GB" b="1"/>
              <a:t>Risk Management &amp; Assurance</a:t>
            </a:r>
            <a:r>
              <a:rPr lang="en-GB"/>
              <a:t/>
            </a:r>
            <a:br>
              <a:rPr lang="en-GB"/>
            </a:br>
            <a:r>
              <a:rPr lang="en-GB"/>
              <a:t>By embedding CHS verification into due diligence frameworks, donors gain </a:t>
            </a:r>
            <a:r>
              <a:rPr lang="en-GB" b="1"/>
              <a:t>independent, expert-led assurance</a:t>
            </a:r>
            <a:r>
              <a:rPr lang="en-GB"/>
              <a:t> on critical risk areas such as safeguarding, participation, and financial control. This enhances monitoring and gives donors greater </a:t>
            </a:r>
            <a:r>
              <a:rPr lang="en-GB" b="1"/>
              <a:t>confidence in delivery</a:t>
            </a:r>
            <a:r>
              <a:rPr lang="en-GB"/>
              <a:t>.</a:t>
            </a:r>
          </a:p>
          <a:p>
            <a:r>
              <a:rPr lang="en-GB" b="1"/>
              <a:t>Support to Localisation &amp; Grand Bargain Goals</a:t>
            </a:r>
            <a:r>
              <a:rPr lang="en-GB"/>
              <a:t/>
            </a:r>
            <a:br>
              <a:rPr lang="en-GB"/>
            </a:br>
            <a:r>
              <a:rPr lang="en-GB"/>
              <a:t>Finally, passporting CHS Verification as part of due diligence helps </a:t>
            </a:r>
            <a:r>
              <a:rPr lang="en-GB" b="1"/>
              <a:t>reduce access barriers</a:t>
            </a:r>
            <a:r>
              <a:rPr lang="en-GB"/>
              <a:t> for local and national NGOs, contributing to </a:t>
            </a:r>
            <a:r>
              <a:rPr lang="en-GB" b="1"/>
              <a:t>Grand Bargain commitments</a:t>
            </a:r>
            <a:r>
              <a:rPr lang="en-GB"/>
              <a:t> and wider localisation gains. This aligns with donor’s objectives to </a:t>
            </a:r>
            <a:r>
              <a:rPr lang="en-GB" b="1"/>
              <a:t>empower local leadership</a:t>
            </a:r>
            <a:r>
              <a:rPr lang="en-GB"/>
              <a:t> while maintaining quality and risk oversight.</a:t>
            </a:r>
          </a:p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0FC1-2B51-AC48-9167-06F909CC6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4FF0-BCFF-561E-674D-C9CF297A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88C41-5C3A-F704-802D-CDAB9E667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12737-D15E-99AF-6B3A-239D7C0AF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F2452-8073-7EC9-3658-1B500C72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40FC1-2B51-AC48-9167-06F909CC6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7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4FF0-BCFF-561E-674D-C9CF297A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288C41-5C3A-F704-802D-CDAB9E667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12737-D15E-99AF-6B3A-239D7C0AF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F2452-8073-7EC9-3658-1B500C726A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40FC1-2B51-AC48-9167-06F909CC6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9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qai.or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69" y="2525918"/>
            <a:ext cx="2948380" cy="18061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540188" y="2464208"/>
            <a:ext cx="6651812" cy="1929584"/>
          </a:xfrm>
          <a:prstGeom prst="rect">
            <a:avLst/>
          </a:prstGeom>
          <a:solidFill>
            <a:srgbClr val="00A1DE"/>
          </a:solidFill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Museo Sans Cyrl 900" charset="0"/>
              <a:ea typeface="Museo Sans Cyrl 900" charset="0"/>
              <a:cs typeface="Museo Sans Cyrl 900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97550" y="2772079"/>
            <a:ext cx="5137087" cy="1325563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>
                <a:latin typeface="Helvetica" pitchFamily="2" charset="0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EEC888-11A8-B668-0DCD-69E3098E6BB1}"/>
              </a:ext>
            </a:extLst>
          </p:cNvPr>
          <p:cNvSpPr/>
          <p:nvPr userDrawn="1"/>
        </p:nvSpPr>
        <p:spPr>
          <a:xfrm>
            <a:off x="-438151" y="798514"/>
            <a:ext cx="884768" cy="663575"/>
          </a:xfrm>
          <a:prstGeom prst="ellipse">
            <a:avLst/>
          </a:prstGeom>
          <a:solidFill>
            <a:srgbClr val="EAB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2" descr="CHS_LOGO.png">
            <a:extLst>
              <a:ext uri="{FF2B5EF4-FFF2-40B4-BE49-F238E27FC236}">
                <a16:creationId xmlns:a16="http://schemas.microsoft.com/office/drawing/2014/main" id="{38EA3C0B-9248-F1F2-89AC-8751A0AB8A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223838"/>
            <a:ext cx="282363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47A95-DF64-DE71-4E78-9E5EB0D9EC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571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F3ADB2-27B1-2B7C-C0A0-C2B4640FB1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6457950"/>
            <a:ext cx="5120216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2" y="2332038"/>
            <a:ext cx="10363197" cy="275646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baseline="0">
                <a:solidFill>
                  <a:srgbClr val="66686B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>
                <a:latin typeface="+mn-lt"/>
                <a:cs typeface="Tahoma"/>
              </a:defRPr>
            </a:lvl2pPr>
            <a:lvl3pPr marL="914400" indent="0">
              <a:buFontTx/>
              <a:buNone/>
              <a:defRPr>
                <a:latin typeface="+mn-lt"/>
                <a:cs typeface="Tahoma"/>
              </a:defRPr>
            </a:lvl3pPr>
            <a:lvl4pPr marL="1371600" indent="0">
              <a:buFontTx/>
              <a:buNone/>
              <a:defRPr>
                <a:latin typeface="+mn-lt"/>
                <a:cs typeface="Tahoma"/>
              </a:defRPr>
            </a:lvl4pPr>
            <a:lvl5pPr marL="1828800" indent="0">
              <a:buFontTx/>
              <a:buNone/>
              <a:defRPr>
                <a:latin typeface="+mn-lt"/>
                <a:cs typeface="Tahom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914401" y="5328201"/>
            <a:ext cx="10363199" cy="6497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1" baseline="0">
                <a:solidFill>
                  <a:srgbClr val="66686B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>
                <a:latin typeface="+mn-lt"/>
                <a:cs typeface="Tahoma"/>
              </a:defRPr>
            </a:lvl2pPr>
            <a:lvl3pPr marL="914400" indent="0">
              <a:buFontTx/>
              <a:buNone/>
              <a:defRPr>
                <a:latin typeface="+mn-lt"/>
                <a:cs typeface="Tahoma"/>
              </a:defRPr>
            </a:lvl3pPr>
            <a:lvl4pPr marL="1371600" indent="0">
              <a:buFontTx/>
              <a:buNone/>
              <a:defRPr>
                <a:latin typeface="+mn-lt"/>
                <a:cs typeface="Tahoma"/>
              </a:defRPr>
            </a:lvl4pPr>
            <a:lvl5pPr marL="1828800" indent="0">
              <a:buFontTx/>
              <a:buNone/>
              <a:defRPr>
                <a:latin typeface="+mn-lt"/>
                <a:cs typeface="Tahom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10"/>
          </p:nvPr>
        </p:nvSpPr>
        <p:spPr>
          <a:xfrm>
            <a:off x="914400" y="753255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rgbClr val="66686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11"/>
          </p:nvPr>
        </p:nvSpPr>
        <p:spPr>
          <a:xfrm>
            <a:off x="914400" y="1461394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baseline="0">
                <a:solidFill>
                  <a:srgbClr val="D60C4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29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;p18" descr="RS33308_Pond Rehab 2.jpg">
            <a:extLst>
              <a:ext uri="{FF2B5EF4-FFF2-40B4-BE49-F238E27FC236}">
                <a16:creationId xmlns:a16="http://schemas.microsoft.com/office/drawing/2014/main" id="{9F5A6146-0B08-ECB1-B2CE-8CE31734DB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56584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4;p18">
            <a:extLst>
              <a:ext uri="{FF2B5EF4-FFF2-40B4-BE49-F238E27FC236}">
                <a16:creationId xmlns:a16="http://schemas.microsoft.com/office/drawing/2014/main" id="{4E299120-87B0-9BC7-9CA2-DD4C4E38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2966" y="3173413"/>
            <a:ext cx="884767" cy="663575"/>
          </a:xfrm>
          <a:prstGeom prst="ellipse">
            <a:avLst/>
          </a:prstGeom>
          <a:solidFill>
            <a:srgbClr val="EAB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en-CH" altLang="en-CH" sz="1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Google Shape;27;p18">
            <a:extLst>
              <a:ext uri="{FF2B5EF4-FFF2-40B4-BE49-F238E27FC236}">
                <a16:creationId xmlns:a16="http://schemas.microsoft.com/office/drawing/2014/main" id="{C37D099D-159A-D2E1-41F0-76A172B3BD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3784601"/>
            <a:ext cx="12192000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914400" y="3131108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2"/>
          </p:nvPr>
        </p:nvSpPr>
        <p:spPr>
          <a:xfrm>
            <a:off x="914400" y="3839247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C46"/>
              </a:buClr>
              <a:buSzPts val="2000"/>
              <a:buFont typeface="Calibri"/>
              <a:buNone/>
              <a:defRPr sz="2000" i="1">
                <a:solidFill>
                  <a:srgbClr val="D60C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77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19">
            <a:extLst>
              <a:ext uri="{FF2B5EF4-FFF2-40B4-BE49-F238E27FC236}">
                <a16:creationId xmlns:a16="http://schemas.microsoft.com/office/drawing/2014/main" id="{6B3734AF-0B29-1568-193F-D540B2B4D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151" y="798514"/>
            <a:ext cx="884768" cy="663575"/>
          </a:xfrm>
          <a:prstGeom prst="ellipse">
            <a:avLst/>
          </a:prstGeom>
          <a:solidFill>
            <a:srgbClr val="EABC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en-CH" altLang="en-CH" sz="18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" name="Google Shape;33;p19" descr="CHS_LOGO.png">
            <a:extLst>
              <a:ext uri="{FF2B5EF4-FFF2-40B4-BE49-F238E27FC236}">
                <a16:creationId xmlns:a16="http://schemas.microsoft.com/office/drawing/2014/main" id="{F501E6A9-8B8F-B47E-5068-40CED56792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223838"/>
            <a:ext cx="282363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6;p19">
            <a:extLst>
              <a:ext uri="{FF2B5EF4-FFF2-40B4-BE49-F238E27FC236}">
                <a16:creationId xmlns:a16="http://schemas.microsoft.com/office/drawing/2014/main" id="{799B8628-ECD8-009B-DEB1-DE6E1D2D7B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18" y="6494463"/>
            <a:ext cx="512233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7;p19">
            <a:extLst>
              <a:ext uri="{FF2B5EF4-FFF2-40B4-BE49-F238E27FC236}">
                <a16:creationId xmlns:a16="http://schemas.microsoft.com/office/drawing/2014/main" id="{3039DEB2-36AF-58C8-DA0A-4FCFED5EA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23284" y="6335713"/>
            <a:ext cx="12238568" cy="0"/>
          </a:xfrm>
          <a:prstGeom prst="straightConnector1">
            <a:avLst/>
          </a:prstGeom>
          <a:noFill/>
          <a:ln w="15875" cap="rnd">
            <a:solidFill>
              <a:srgbClr val="90908F"/>
            </a:solidFill>
            <a:prstDash val="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914400" y="2332038"/>
            <a:ext cx="10363200" cy="360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86B"/>
              </a:buClr>
              <a:buSzPts val="2400"/>
              <a:buChar char="•"/>
              <a:defRPr sz="2400">
                <a:solidFill>
                  <a:srgbClr val="66686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2"/>
          </p:nvPr>
        </p:nvSpPr>
        <p:spPr>
          <a:xfrm>
            <a:off x="914400" y="753255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86B"/>
              </a:buClr>
              <a:buSzPts val="3600"/>
              <a:buFont typeface="Calibri"/>
              <a:buNone/>
              <a:defRPr sz="3600">
                <a:solidFill>
                  <a:srgbClr val="66686B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3"/>
          </p:nvPr>
        </p:nvSpPr>
        <p:spPr>
          <a:xfrm>
            <a:off x="914400" y="1461394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C46"/>
              </a:buClr>
              <a:buSzPts val="2000"/>
              <a:buFont typeface="Calibri"/>
              <a:buNone/>
              <a:defRPr sz="2000" i="1">
                <a:solidFill>
                  <a:srgbClr val="D60C4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34;p19">
            <a:extLst>
              <a:ext uri="{FF2B5EF4-FFF2-40B4-BE49-F238E27FC236}">
                <a16:creationId xmlns:a16="http://schemas.microsoft.com/office/drawing/2014/main" id="{9B61864C-D9D9-BB7B-69E8-25785C0C504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5;p19">
            <a:extLst>
              <a:ext uri="{FF2B5EF4-FFF2-40B4-BE49-F238E27FC236}">
                <a16:creationId xmlns:a16="http://schemas.microsoft.com/office/drawing/2014/main" id="{F46EF1B0-F53C-5677-977D-F67777459BA0}"/>
              </a:ext>
            </a:extLst>
          </p:cNvPr>
          <p:cNvSpPr txBox="1">
            <a:spLocks noGrp="1"/>
          </p:cNvSpPr>
          <p:nvPr>
            <p:ph type="sldNum" idx="11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14C6A47-F1C3-AB4F-95D6-CC01F79DC7D1}" type="slidenum">
              <a:rPr lang="en-GB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47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9266A48-DE1C-EFF0-C635-9D9E2DFC08EA}"/>
              </a:ext>
            </a:extLst>
          </p:cNvPr>
          <p:cNvSpPr/>
          <p:nvPr userDrawn="1"/>
        </p:nvSpPr>
        <p:spPr>
          <a:xfrm>
            <a:off x="-438151" y="798514"/>
            <a:ext cx="884768" cy="663575"/>
          </a:xfrm>
          <a:prstGeom prst="ellipse">
            <a:avLst/>
          </a:prstGeom>
          <a:solidFill>
            <a:srgbClr val="EAB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2" descr="CHS_LOGO.png">
            <a:extLst>
              <a:ext uri="{FF2B5EF4-FFF2-40B4-BE49-F238E27FC236}">
                <a16:creationId xmlns:a16="http://schemas.microsoft.com/office/drawing/2014/main" id="{D4D10C77-BCC5-BBCC-C08E-96D991E80A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1" y="223838"/>
            <a:ext cx="282363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29895-175F-3F2A-A22C-F57133BE58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571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BAF4CA-282F-9AD0-6295-65D5D7BB2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4" y="6457950"/>
            <a:ext cx="5120216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32038"/>
            <a:ext cx="5080000" cy="35832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6686B"/>
                </a:solidFill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2332038"/>
            <a:ext cx="5079999" cy="3583249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66686B"/>
                </a:solidFill>
              </a:defRPr>
            </a:lvl1pPr>
            <a:lvl2pPr>
              <a:defRPr sz="2200">
                <a:solidFill>
                  <a:srgbClr val="66686B"/>
                </a:solidFill>
              </a:defRPr>
            </a:lvl2pPr>
            <a:lvl3pPr>
              <a:defRPr sz="1600">
                <a:solidFill>
                  <a:srgbClr val="66686B"/>
                </a:solidFill>
              </a:defRPr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0"/>
          </p:nvPr>
        </p:nvSpPr>
        <p:spPr>
          <a:xfrm>
            <a:off x="914400" y="753255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rgbClr val="66686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1"/>
          </p:nvPr>
        </p:nvSpPr>
        <p:spPr>
          <a:xfrm>
            <a:off x="914400" y="1461394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baseline="0">
                <a:solidFill>
                  <a:srgbClr val="D60C4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02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-438406" y="798283"/>
            <a:ext cx="884147" cy="663110"/>
          </a:xfrm>
          <a:prstGeom prst="ellipse">
            <a:avLst/>
          </a:prstGeom>
          <a:solidFill>
            <a:srgbClr val="EAB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2332038"/>
            <a:ext cx="10363200" cy="360552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algn="l">
              <a:defRPr sz="2400">
                <a:solidFill>
                  <a:srgbClr val="66686B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0" hasCustomPrompt="1"/>
          </p:nvPr>
        </p:nvSpPr>
        <p:spPr>
          <a:xfrm>
            <a:off x="914400" y="753255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rgbClr val="66686B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ADD MAIN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11" hasCustomPrompt="1"/>
          </p:nvPr>
        </p:nvSpPr>
        <p:spPr>
          <a:xfrm>
            <a:off x="914400" y="1461394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baseline="0">
                <a:solidFill>
                  <a:srgbClr val="D60C4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ADD SECONDARY TITLE</a:t>
            </a:r>
          </a:p>
        </p:txBody>
      </p:sp>
      <p:pic>
        <p:nvPicPr>
          <p:cNvPr id="9" name="Picture 8" descr="CH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992" y="223919"/>
            <a:ext cx="2822395" cy="55208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23043-978B-C847-A435-36282308F8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DBFC1-8DC7-5546-A290-8DAAC98E4E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D3B873-B084-7445-8C69-7FD665BD311D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2800" y="6494400"/>
            <a:ext cx="5121600" cy="266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5ECCF8-95B9-BD41-A028-E0F1128E5369}"/>
              </a:ext>
            </a:extLst>
          </p:cNvPr>
          <p:cNvCxnSpPr/>
          <p:nvPr userDrawn="1"/>
        </p:nvCxnSpPr>
        <p:spPr>
          <a:xfrm>
            <a:off x="-24000" y="6336000"/>
            <a:ext cx="12240000" cy="0"/>
          </a:xfrm>
          <a:prstGeom prst="line">
            <a:avLst/>
          </a:prstGeom>
          <a:ln w="15875" cap="rnd">
            <a:solidFill>
              <a:srgbClr val="90908F"/>
            </a:solidFill>
            <a:prstDash val="sysDot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0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33308_Pond Rehab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56881" cy="7006996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-453260" y="3173360"/>
            <a:ext cx="884147" cy="663110"/>
          </a:xfrm>
          <a:prstGeom prst="ellipse">
            <a:avLst/>
          </a:prstGeom>
          <a:solidFill>
            <a:srgbClr val="EAB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2"/>
          <p:cNvSpPr>
            <a:spLocks noGrp="1"/>
          </p:cNvSpPr>
          <p:nvPr>
            <p:ph idx="10" hasCustomPrompt="1"/>
          </p:nvPr>
        </p:nvSpPr>
        <p:spPr>
          <a:xfrm>
            <a:off x="914400" y="3131108"/>
            <a:ext cx="10363200" cy="705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ADD SEPARATOR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1" hasCustomPrompt="1"/>
          </p:nvPr>
        </p:nvSpPr>
        <p:spPr>
          <a:xfrm>
            <a:off x="914400" y="3839247"/>
            <a:ext cx="10363200" cy="4074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baseline="0">
                <a:solidFill>
                  <a:srgbClr val="D60C46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ADD SECONDARY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975" y="3785309"/>
            <a:ext cx="12192000" cy="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4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 sz="2400" b="1" i="0">
                <a:solidFill>
                  <a:srgbClr val="00A1DE"/>
                </a:solidFill>
                <a:latin typeface="Helvetica" pitchFamily="2" charset="0"/>
              </a:defRPr>
            </a:lvl1pPr>
          </a:lstStyle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passporting</a:t>
            </a:r>
            <a:r>
              <a:rPr lang="fr-CH" dirty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38241"/>
            <a:ext cx="1770184" cy="383024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93077" y="6447692"/>
            <a:ext cx="147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  <a:latin typeface="Museo Sans Cyrl 700" charset="0"/>
                <a:ea typeface="Museo Sans Cyrl 700" charset="0"/>
                <a:cs typeface="Museo Sans Cyrl 700" charset="0"/>
              </a:rPr>
              <a:t>www.hqai.org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6176963"/>
            <a:ext cx="979470" cy="687102"/>
          </a:xfrm>
          <a:prstGeom prst="rect">
            <a:avLst/>
          </a:prstGeom>
        </p:spPr>
      </p:pic>
      <p:sp>
        <p:nvSpPr>
          <p:cNvPr id="4" name="ZoneTexte 44">
            <a:extLst>
              <a:ext uri="{FF2B5EF4-FFF2-40B4-BE49-F238E27FC236}">
                <a16:creationId xmlns:a16="http://schemas.microsoft.com/office/drawing/2014/main" id="{DF8007F4-860A-AA4B-FB15-57C5910C9D86}"/>
              </a:ext>
            </a:extLst>
          </p:cNvPr>
          <p:cNvSpPr txBox="1"/>
          <p:nvPr userDrawn="1"/>
        </p:nvSpPr>
        <p:spPr>
          <a:xfrm>
            <a:off x="1031630" y="2086038"/>
            <a:ext cx="312841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2400" dirty="0" err="1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Passporting</a:t>
            </a:r>
            <a:endParaRPr lang="fr-FR" sz="2400" dirty="0">
              <a:solidFill>
                <a:srgbClr val="00A1DE"/>
              </a:solidFill>
              <a:latin typeface="Museo Sans 500"/>
              <a:ea typeface="Museo Sans 500" charset="0"/>
              <a:cs typeface="Museo Sans 500" charset="0"/>
            </a:endParaRPr>
          </a:p>
        </p:txBody>
      </p:sp>
      <p:sp>
        <p:nvSpPr>
          <p:cNvPr id="5" name="ZoneTexte 44">
            <a:extLst>
              <a:ext uri="{FF2B5EF4-FFF2-40B4-BE49-F238E27FC236}">
                <a16:creationId xmlns:a16="http://schemas.microsoft.com/office/drawing/2014/main" id="{740D619C-F8AB-5209-38C6-CBF361D1B984}"/>
              </a:ext>
            </a:extLst>
          </p:cNvPr>
          <p:cNvSpPr txBox="1"/>
          <p:nvPr userDrawn="1"/>
        </p:nvSpPr>
        <p:spPr>
          <a:xfrm>
            <a:off x="4619082" y="2132275"/>
            <a:ext cx="2783208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2400" dirty="0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Information sharing</a:t>
            </a:r>
          </a:p>
        </p:txBody>
      </p:sp>
      <p:sp>
        <p:nvSpPr>
          <p:cNvPr id="10" name="ZoneTexte 44">
            <a:extLst>
              <a:ext uri="{FF2B5EF4-FFF2-40B4-BE49-F238E27FC236}">
                <a16:creationId xmlns:a16="http://schemas.microsoft.com/office/drawing/2014/main" id="{00CFA22C-BC06-A6A1-535C-4A23F6BAAE1C}"/>
              </a:ext>
            </a:extLst>
          </p:cNvPr>
          <p:cNvSpPr txBox="1"/>
          <p:nvPr userDrawn="1"/>
        </p:nvSpPr>
        <p:spPr>
          <a:xfrm>
            <a:off x="7794171" y="2130767"/>
            <a:ext cx="312841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2400" dirty="0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Harmonisation</a:t>
            </a:r>
          </a:p>
        </p:txBody>
      </p:sp>
      <p:sp>
        <p:nvSpPr>
          <p:cNvPr id="11" name="ZoneTexte 44">
            <a:extLst>
              <a:ext uri="{FF2B5EF4-FFF2-40B4-BE49-F238E27FC236}">
                <a16:creationId xmlns:a16="http://schemas.microsoft.com/office/drawing/2014/main" id="{C1E96ED3-3B01-B17E-43CE-FED9612DAA23}"/>
              </a:ext>
            </a:extLst>
          </p:cNvPr>
          <p:cNvSpPr txBox="1"/>
          <p:nvPr userDrawn="1"/>
        </p:nvSpPr>
        <p:spPr>
          <a:xfrm>
            <a:off x="3719044" y="2082292"/>
            <a:ext cx="934343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Vs.</a:t>
            </a:r>
          </a:p>
        </p:txBody>
      </p:sp>
      <p:sp>
        <p:nvSpPr>
          <p:cNvPr id="12" name="ZoneTexte 44">
            <a:extLst>
              <a:ext uri="{FF2B5EF4-FFF2-40B4-BE49-F238E27FC236}">
                <a16:creationId xmlns:a16="http://schemas.microsoft.com/office/drawing/2014/main" id="{9EFFE732-E711-2A9A-DDFE-42FF181F30E1}"/>
              </a:ext>
            </a:extLst>
          </p:cNvPr>
          <p:cNvSpPr txBox="1"/>
          <p:nvPr userDrawn="1"/>
        </p:nvSpPr>
        <p:spPr>
          <a:xfrm>
            <a:off x="7326999" y="2169125"/>
            <a:ext cx="934343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Vs.</a:t>
            </a:r>
          </a:p>
        </p:txBody>
      </p:sp>
      <p:sp>
        <p:nvSpPr>
          <p:cNvPr id="13" name="ZoneTexte 44">
            <a:extLst>
              <a:ext uri="{FF2B5EF4-FFF2-40B4-BE49-F238E27FC236}">
                <a16:creationId xmlns:a16="http://schemas.microsoft.com/office/drawing/2014/main" id="{C7360280-44E9-B415-C3F2-9B11C19BEF0B}"/>
              </a:ext>
            </a:extLst>
          </p:cNvPr>
          <p:cNvSpPr txBox="1"/>
          <p:nvPr userDrawn="1"/>
        </p:nvSpPr>
        <p:spPr>
          <a:xfrm>
            <a:off x="1387732" y="3224578"/>
            <a:ext cx="255186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1400" dirty="0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Activity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: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Recognising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another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organisation due diligence (or part of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it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) as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equivalent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to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one's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own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due diligence</a:t>
            </a:r>
          </a:p>
        </p:txBody>
      </p:sp>
      <p:sp>
        <p:nvSpPr>
          <p:cNvPr id="14" name="ZoneTexte 44">
            <a:extLst>
              <a:ext uri="{FF2B5EF4-FFF2-40B4-BE49-F238E27FC236}">
                <a16:creationId xmlns:a16="http://schemas.microsoft.com/office/drawing/2014/main" id="{46D88958-5E35-148F-5BF6-EAA78A1F6360}"/>
              </a:ext>
            </a:extLst>
          </p:cNvPr>
          <p:cNvSpPr txBox="1"/>
          <p:nvPr userDrawn="1"/>
        </p:nvSpPr>
        <p:spPr>
          <a:xfrm>
            <a:off x="1387732" y="4564616"/>
            <a:ext cx="255186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1400" dirty="0" err="1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Consequence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: </a:t>
            </a:r>
            <a:r>
              <a:rPr lang="fr-FR" sz="1400" dirty="0">
                <a:latin typeface="Museo Sans 500"/>
              </a:rPr>
              <a:t>Due 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diligence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is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partially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or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completely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replaced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by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equivalent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diligence</a:t>
            </a:r>
          </a:p>
        </p:txBody>
      </p:sp>
      <p:sp>
        <p:nvSpPr>
          <p:cNvPr id="15" name="ZoneTexte 44">
            <a:extLst>
              <a:ext uri="{FF2B5EF4-FFF2-40B4-BE49-F238E27FC236}">
                <a16:creationId xmlns:a16="http://schemas.microsoft.com/office/drawing/2014/main" id="{C43C280C-479C-A9CB-2C05-97B781D514CE}"/>
              </a:ext>
            </a:extLst>
          </p:cNvPr>
          <p:cNvSpPr txBox="1"/>
          <p:nvPr userDrawn="1"/>
        </p:nvSpPr>
        <p:spPr>
          <a:xfrm>
            <a:off x="4775135" y="3171378"/>
            <a:ext cx="255186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60000" lnSpcReduction="20000"/>
          </a:bodyPr>
          <a:lstStyle/>
          <a:p>
            <a:pPr algn="ctr"/>
            <a:r>
              <a:rPr lang="fr-FR" sz="2400" dirty="0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Activity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: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Provide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access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to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its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due diligence data or conclusions for all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purposes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relevant to the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preparation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of </a:t>
            </a:r>
            <a:r>
              <a:rPr lang="fr-FR" sz="2400" dirty="0" err="1">
                <a:latin typeface="Museo Sans 500"/>
                <a:ea typeface="Museo Sans 500" charset="0"/>
                <a:cs typeface="Museo Sans 500" charset="0"/>
              </a:rPr>
              <a:t>other</a:t>
            </a:r>
            <a:r>
              <a:rPr lang="fr-FR" sz="2400" dirty="0">
                <a:latin typeface="Museo Sans 500"/>
                <a:ea typeface="Museo Sans 500" charset="0"/>
                <a:cs typeface="Museo Sans 500" charset="0"/>
              </a:rPr>
              <a:t> due diligence.</a:t>
            </a:r>
          </a:p>
        </p:txBody>
      </p:sp>
      <p:sp>
        <p:nvSpPr>
          <p:cNvPr id="16" name="ZoneTexte 44">
            <a:extLst>
              <a:ext uri="{FF2B5EF4-FFF2-40B4-BE49-F238E27FC236}">
                <a16:creationId xmlns:a16="http://schemas.microsoft.com/office/drawing/2014/main" id="{FC2677BB-B299-F4C1-A51E-947585A11F5E}"/>
              </a:ext>
            </a:extLst>
          </p:cNvPr>
          <p:cNvSpPr txBox="1"/>
          <p:nvPr userDrawn="1"/>
        </p:nvSpPr>
        <p:spPr>
          <a:xfrm>
            <a:off x="4850426" y="4674170"/>
            <a:ext cx="255186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1400" dirty="0" err="1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Consequence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: Due diligence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is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fleshed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out and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triangulated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by information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from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other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due diligences </a:t>
            </a:r>
          </a:p>
        </p:txBody>
      </p:sp>
      <p:sp>
        <p:nvSpPr>
          <p:cNvPr id="17" name="ZoneTexte 44">
            <a:extLst>
              <a:ext uri="{FF2B5EF4-FFF2-40B4-BE49-F238E27FC236}">
                <a16:creationId xmlns:a16="http://schemas.microsoft.com/office/drawing/2014/main" id="{5B25FA49-E4C7-FE14-C2AA-D0FE7246AA23}"/>
              </a:ext>
            </a:extLst>
          </p:cNvPr>
          <p:cNvSpPr txBox="1"/>
          <p:nvPr userDrawn="1"/>
        </p:nvSpPr>
        <p:spPr>
          <a:xfrm>
            <a:off x="8082446" y="4780378"/>
            <a:ext cx="2551864" cy="7898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pPr algn="ctr"/>
            <a:r>
              <a:rPr lang="fr-FR" sz="1400" dirty="0" err="1">
                <a:solidFill>
                  <a:srgbClr val="00A1DE"/>
                </a:solidFill>
                <a:latin typeface="Museo Sans 500"/>
                <a:ea typeface="Museo Sans 500" charset="0"/>
                <a:cs typeface="Museo Sans 500" charset="0"/>
              </a:rPr>
              <a:t>Consequence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: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Only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one due diligence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is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required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per organisation, for </a:t>
            </a:r>
            <a:r>
              <a:rPr lang="fr-FR" sz="1600" dirty="0">
                <a:latin typeface="Museo Sans 500"/>
              </a:rPr>
              <a:t>a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given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 </a:t>
            </a:r>
            <a:r>
              <a:rPr lang="fr-FR" sz="1400" dirty="0" err="1">
                <a:latin typeface="Museo Sans 500"/>
                <a:ea typeface="Museo Sans 500" charset="0"/>
                <a:cs typeface="Museo Sans 500" charset="0"/>
              </a:rPr>
              <a:t>period</a:t>
            </a:r>
            <a:r>
              <a:rPr lang="fr-FR" sz="1400" dirty="0">
                <a:latin typeface="Museo Sans 500"/>
                <a:ea typeface="Museo Sans 500" charset="0"/>
                <a:cs typeface="Museo Sans 500" charset="0"/>
              </a:rPr>
              <a:t>.</a:t>
            </a:r>
          </a:p>
        </p:txBody>
      </p:sp>
      <p:sp>
        <p:nvSpPr>
          <p:cNvPr id="18" name="ZoneTexte 44">
            <a:extLst>
              <a:ext uri="{FF2B5EF4-FFF2-40B4-BE49-F238E27FC236}">
                <a16:creationId xmlns:a16="http://schemas.microsoft.com/office/drawing/2014/main" id="{89C57F11-FCED-4217-C06B-3B8B3EE86F77}"/>
              </a:ext>
            </a:extLst>
          </p:cNvPr>
          <p:cNvSpPr txBox="1"/>
          <p:nvPr userDrawn="1"/>
        </p:nvSpPr>
        <p:spPr>
          <a:xfrm>
            <a:off x="8082446" y="3034832"/>
            <a:ext cx="2551864" cy="10022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/>
            <a:r>
              <a:rPr lang="fr-FR" sz="1400" dirty="0">
                <a:solidFill>
                  <a:srgbClr val="00A1DE"/>
                </a:solidFill>
                <a:latin typeface="Museo Sans 500"/>
              </a:rPr>
              <a:t>Activity</a:t>
            </a:r>
            <a:r>
              <a:rPr lang="fr-FR" sz="1400" dirty="0">
                <a:latin typeface="Museo Sans 500"/>
              </a:rPr>
              <a:t>: </a:t>
            </a:r>
            <a:r>
              <a:rPr lang="fr-FR" sz="1400" dirty="0" err="1">
                <a:latin typeface="Museo Sans 500"/>
              </a:rPr>
              <a:t>Agreeing</a:t>
            </a:r>
            <a:r>
              <a:rPr lang="fr-FR" sz="1400" dirty="0">
                <a:latin typeface="Museo Sans 500"/>
              </a:rPr>
              <a:t> on the content of due diligence (and </a:t>
            </a:r>
            <a:r>
              <a:rPr lang="fr-FR" sz="1400" dirty="0" err="1">
                <a:latin typeface="Museo Sans 500"/>
              </a:rPr>
              <a:t>its</a:t>
            </a:r>
            <a:r>
              <a:rPr lang="fr-FR" sz="1400" dirty="0">
                <a:latin typeface="Museo Sans 500"/>
              </a:rPr>
              <a:t> </a:t>
            </a:r>
            <a:r>
              <a:rPr lang="fr-FR" sz="1400" dirty="0" err="1">
                <a:latin typeface="Museo Sans 500"/>
              </a:rPr>
              <a:t>methodology</a:t>
            </a:r>
            <a:r>
              <a:rPr lang="fr-FR" sz="1400" dirty="0">
                <a:latin typeface="Museo Sans 50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219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 sz="2400" b="1" i="0">
                <a:solidFill>
                  <a:srgbClr val="00A1DE"/>
                </a:solidFill>
                <a:latin typeface="Helvetica" pitchFamily="2" charset="0"/>
              </a:defRPr>
            </a:lvl1pPr>
          </a:lstStyle>
          <a:p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passporting</a:t>
            </a:r>
            <a:r>
              <a:rPr lang="fr-CH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 b="0" i="0">
                <a:latin typeface="Helvetica" pitchFamily="2" charset="0"/>
              </a:defRPr>
            </a:lvl1pPr>
            <a:lvl2pPr>
              <a:defRPr sz="1800" b="0" i="0">
                <a:latin typeface="Helvetica" pitchFamily="2" charset="0"/>
              </a:defRPr>
            </a:lvl2pPr>
            <a:lvl3pPr>
              <a:defRPr sz="1600" b="0" i="0">
                <a:latin typeface="Helvetica" pitchFamily="2" charset="0"/>
              </a:defRPr>
            </a:lvl3pPr>
            <a:lvl4pPr>
              <a:defRPr sz="1400" b="0" i="0">
                <a:latin typeface="Helvetica" pitchFamily="2" charset="0"/>
              </a:defRPr>
            </a:lvl4pPr>
            <a:lvl5pPr>
              <a:defRPr sz="1400" b="0" i="0">
                <a:latin typeface="Helvetica" pitchFamily="2" charset="0"/>
              </a:defRPr>
            </a:lvl5pPr>
          </a:lstStyle>
          <a:p>
            <a:pPr lvl="0"/>
            <a:r>
              <a:rPr lang="fr-CH" dirty="0" err="1"/>
              <a:t>Within</a:t>
            </a:r>
            <a:r>
              <a:rPr lang="fr-CH" dirty="0"/>
              <a:t> the </a:t>
            </a:r>
            <a:r>
              <a:rPr lang="fr-CH" dirty="0" err="1"/>
              <a:t>humanitarian</a:t>
            </a:r>
            <a:r>
              <a:rPr lang="fr-CH" dirty="0"/>
              <a:t> </a:t>
            </a:r>
            <a:r>
              <a:rPr lang="fr-CH" dirty="0" err="1"/>
              <a:t>community</a:t>
            </a:r>
            <a:r>
              <a:rPr lang="fr-CH" dirty="0"/>
              <a:t>, </a:t>
            </a:r>
            <a:r>
              <a:rPr lang="fr-CH" dirty="0" err="1"/>
              <a:t>there</a:t>
            </a:r>
            <a:r>
              <a:rPr lang="fr-CH" dirty="0"/>
              <a:t> are </a:t>
            </a:r>
            <a:r>
              <a:rPr lang="fr-CH" dirty="0" err="1"/>
              <a:t>different</a:t>
            </a:r>
            <a:r>
              <a:rPr lang="fr-CH" dirty="0"/>
              <a:t> </a:t>
            </a:r>
            <a:r>
              <a:rPr lang="fr-CH" dirty="0" err="1"/>
              <a:t>interpretations</a:t>
            </a:r>
            <a:r>
              <a:rPr lang="fr-CH" dirty="0"/>
              <a:t> of </a:t>
            </a: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passporting</a:t>
            </a:r>
            <a:r>
              <a:rPr lang="fr-CH" dirty="0"/>
              <a:t> due diligence </a:t>
            </a:r>
            <a:r>
              <a:rPr lang="fr-CH" dirty="0" err="1"/>
              <a:t>means</a:t>
            </a:r>
            <a:r>
              <a:rPr lang="fr-CH" dirty="0"/>
              <a:t>, or </a:t>
            </a:r>
            <a:r>
              <a:rPr lang="fr-CH" dirty="0" err="1"/>
              <a:t>what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entails. The </a:t>
            </a:r>
            <a:r>
              <a:rPr lang="fr-CH" dirty="0" err="1"/>
              <a:t>community</a:t>
            </a:r>
            <a:r>
              <a:rPr lang="fr-CH" dirty="0"/>
              <a:t> of practice has </a:t>
            </a:r>
            <a:r>
              <a:rPr lang="fr-CH" dirty="0" err="1"/>
              <a:t>agreed</a:t>
            </a:r>
            <a:r>
              <a:rPr lang="fr-CH" dirty="0"/>
              <a:t> on the </a:t>
            </a:r>
            <a:r>
              <a:rPr lang="fr-CH" dirty="0" err="1"/>
              <a:t>following</a:t>
            </a:r>
            <a:r>
              <a:rPr lang="fr-CH" dirty="0"/>
              <a:t> </a:t>
            </a:r>
            <a:r>
              <a:rPr lang="fr-CH" dirty="0" err="1"/>
              <a:t>definitions</a:t>
            </a:r>
            <a:endParaRPr lang="fr-CH" dirty="0"/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38241"/>
            <a:ext cx="1770184" cy="383024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93077" y="6447692"/>
            <a:ext cx="147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  <a:latin typeface="Museo Sans Cyrl 700" charset="0"/>
                <a:ea typeface="Museo Sans Cyrl 700" charset="0"/>
                <a:cs typeface="Museo Sans Cyrl 700" charset="0"/>
              </a:rPr>
              <a:t>www.hqai.org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6176963"/>
            <a:ext cx="979470" cy="6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 sz="2400" b="1" i="0">
                <a:solidFill>
                  <a:srgbClr val="00A1DE"/>
                </a:solidFill>
                <a:latin typeface="Helvetica" pitchFamily="2" charset="0"/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3911600" cy="2695575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 baseline="0">
                <a:latin typeface="Helvetica" pitchFamily="2" charset="0"/>
              </a:defRPr>
            </a:lvl1pPr>
            <a:lvl2pPr algn="r">
              <a:defRPr sz="1800">
                <a:latin typeface="Museo Sans Cyrl 300" panose="02000000000000000000" pitchFamily="50" charset="0"/>
              </a:defRPr>
            </a:lvl2pPr>
            <a:lvl3pPr algn="r">
              <a:defRPr sz="1600">
                <a:latin typeface="Museo Sans Cyrl 300" panose="02000000000000000000" pitchFamily="50" charset="0"/>
              </a:defRPr>
            </a:lvl3pPr>
            <a:lvl4pPr algn="r">
              <a:defRPr sz="1400">
                <a:latin typeface="Museo Sans Cyrl 300" panose="02000000000000000000" pitchFamily="50" charset="0"/>
              </a:defRPr>
            </a:lvl4pPr>
            <a:lvl5pPr algn="r">
              <a:defRPr sz="1400">
                <a:latin typeface="Museo Sans Cyrl 300" panose="02000000000000000000" pitchFamily="50" charset="0"/>
              </a:defRPr>
            </a:lvl5pPr>
          </a:lstStyle>
          <a:p>
            <a:pPr lvl="0"/>
            <a:r>
              <a:rPr lang="en-US" dirty="0" err="1"/>
              <a:t>Pg</a:t>
            </a:r>
            <a:r>
              <a:rPr lang="en-US" dirty="0"/>
              <a:t> 1:</a:t>
            </a:r>
          </a:p>
          <a:p>
            <a:pPr lvl="0"/>
            <a:r>
              <a:rPr lang="en-US" dirty="0" err="1"/>
              <a:t>Pg</a:t>
            </a:r>
            <a:r>
              <a:rPr lang="en-US" dirty="0"/>
              <a:t> 2:</a:t>
            </a:r>
          </a:p>
          <a:p>
            <a:pPr lvl="0"/>
            <a:r>
              <a:rPr lang="en-US" dirty="0" err="1"/>
              <a:t>Pg</a:t>
            </a:r>
            <a:r>
              <a:rPr lang="en-US" dirty="0"/>
              <a:t> 4:</a:t>
            </a:r>
          </a:p>
          <a:p>
            <a:pPr lvl="0"/>
            <a:r>
              <a:rPr lang="en-US" dirty="0" err="1"/>
              <a:t>Pg</a:t>
            </a:r>
            <a:r>
              <a:rPr lang="en-US" dirty="0"/>
              <a:t> 3: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38241"/>
            <a:ext cx="1770184" cy="383024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93077" y="6447692"/>
            <a:ext cx="147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  <a:latin typeface="Museo Sans Cyrl 700" charset="0"/>
                <a:ea typeface="Museo Sans Cyrl 700" charset="0"/>
                <a:cs typeface="Museo Sans Cyrl 700" charset="0"/>
              </a:rPr>
              <a:t>www.hqai.org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6176963"/>
            <a:ext cx="979470" cy="68710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51401" y="1825625"/>
            <a:ext cx="6502400" cy="2695575"/>
          </a:xfrm>
        </p:spPr>
        <p:txBody>
          <a:bodyPr>
            <a:normAutofit/>
          </a:bodyPr>
          <a:lstStyle>
            <a:lvl1pPr marL="0" indent="0" algn="l">
              <a:buNone/>
              <a:defRPr sz="2000" i="1" baseline="0">
                <a:latin typeface="Museo Sans Cyrl 300" panose="02000000000000000000" pitchFamily="50" charset="0"/>
              </a:defRPr>
            </a:lvl1pPr>
            <a:lvl2pPr algn="r">
              <a:defRPr sz="1800">
                <a:latin typeface="Museo Sans Cyrl 300" panose="02000000000000000000" pitchFamily="50" charset="0"/>
              </a:defRPr>
            </a:lvl2pPr>
            <a:lvl3pPr algn="r">
              <a:defRPr sz="1600">
                <a:latin typeface="Museo Sans Cyrl 300" panose="02000000000000000000" pitchFamily="50" charset="0"/>
              </a:defRPr>
            </a:lvl3pPr>
            <a:lvl4pPr algn="r">
              <a:defRPr sz="1400">
                <a:latin typeface="Museo Sans Cyrl 300" panose="02000000000000000000" pitchFamily="50" charset="0"/>
              </a:defRPr>
            </a:lvl4pPr>
            <a:lvl5pPr algn="r">
              <a:defRPr sz="1400">
                <a:latin typeface="Museo Sans Cyrl 300" panose="02000000000000000000" pitchFamily="50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 sz="2400" b="1" i="0">
                <a:solidFill>
                  <a:srgbClr val="00A1DE"/>
                </a:solidFill>
                <a:latin typeface="Helvetica" pitchFamily="2" charset="0"/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latin typeface="Helvetica" pitchFamily="2" charset="0"/>
              </a:defRPr>
            </a:lvl1pPr>
            <a:lvl2pPr marL="457200" indent="0">
              <a:buFontTx/>
              <a:buNone/>
              <a:defRPr sz="1800">
                <a:latin typeface="Museo Sans Cyrl 300" panose="02000000000000000000" pitchFamily="50" charset="0"/>
              </a:defRPr>
            </a:lvl2pPr>
            <a:lvl3pPr marL="914400" indent="0">
              <a:buFontTx/>
              <a:buNone/>
              <a:defRPr sz="1600">
                <a:latin typeface="Museo Sans Cyrl 300" panose="02000000000000000000" pitchFamily="50" charset="0"/>
              </a:defRPr>
            </a:lvl3pPr>
            <a:lvl4pPr marL="1371600" indent="0">
              <a:buFontTx/>
              <a:buNone/>
              <a:defRPr sz="1400">
                <a:latin typeface="Museo Sans Cyrl 300" panose="02000000000000000000" pitchFamily="50" charset="0"/>
              </a:defRPr>
            </a:lvl4pPr>
            <a:lvl5pPr marL="1828800" indent="0">
              <a:buFontTx/>
              <a:buNone/>
              <a:defRPr sz="1400">
                <a:latin typeface="Museo Sans Cyrl 300" panose="02000000000000000000" pitchFamily="50" charset="0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38241"/>
            <a:ext cx="1770184" cy="383024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93077" y="6447692"/>
            <a:ext cx="1477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baseline="30000" dirty="0">
                <a:solidFill>
                  <a:schemeClr val="bg1"/>
                </a:solidFill>
                <a:latin typeface="Museo Sans Cyrl 700" charset="0"/>
                <a:ea typeface="Museo Sans Cyrl 700" charset="0"/>
                <a:cs typeface="Museo Sans Cyrl 700" charset="0"/>
              </a:rPr>
              <a:t>www.hqai.org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65" y="6176963"/>
            <a:ext cx="979470" cy="6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17231" y="-105508"/>
            <a:ext cx="6201507" cy="7080739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6" y="1705614"/>
            <a:ext cx="5684546" cy="39877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72079"/>
            <a:ext cx="5137087" cy="1325563"/>
          </a:xfrm>
        </p:spPr>
        <p:txBody>
          <a:bodyPr/>
          <a:lstStyle>
            <a:lvl1pPr algn="r"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4204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17231" y="-105508"/>
            <a:ext cx="6201507" cy="7080739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6" y="1705614"/>
            <a:ext cx="5684546" cy="398774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6279616" y="2772079"/>
            <a:ext cx="5239836" cy="320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r>
              <a:rPr lang="en-GB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Humanitarian Quality Assurance Initiative </a:t>
            </a:r>
          </a:p>
          <a:p>
            <a:r>
              <a:rPr lang="is-IS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+41 (0)22 566 1388</a:t>
            </a:r>
            <a:endParaRPr lang="en-GB" sz="2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r>
              <a:rPr lang="en-GB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www.hqai.org</a:t>
            </a:r>
          </a:p>
          <a:p>
            <a:r>
              <a:rPr lang="en-GB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  <a:hlinkClick r:id="rId3"/>
              </a:rPr>
              <a:t>contact@hqai.org</a:t>
            </a:r>
            <a:endParaRPr lang="en-GB" sz="2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endParaRPr lang="is-IS" sz="2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endParaRPr lang="is-IS" sz="1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r>
              <a:rPr lang="is-IS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	@_HQAI</a:t>
            </a:r>
          </a:p>
          <a:p>
            <a:endParaRPr lang="is-IS" sz="1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r>
              <a:rPr lang="is-IS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	HQAI.Geneva</a:t>
            </a:r>
          </a:p>
          <a:p>
            <a:endParaRPr lang="is-IS" sz="1100" b="0" i="0" dirty="0">
              <a:solidFill>
                <a:schemeClr val="tx1"/>
              </a:solidFill>
              <a:latin typeface="Helvetica Light" panose="020B0403020202020204" pitchFamily="34" charset="0"/>
              <a:ea typeface="Museo Sans 500" charset="0"/>
              <a:cs typeface="Museo Sans 500" charset="0"/>
            </a:endParaRPr>
          </a:p>
          <a:p>
            <a:r>
              <a:rPr lang="is-IS" sz="2100" b="0" i="0" dirty="0">
                <a:solidFill>
                  <a:schemeClr val="tx1"/>
                </a:solidFill>
                <a:latin typeface="Helvetica Light" panose="020B0403020202020204" pitchFamily="34" charset="0"/>
                <a:ea typeface="Museo Sans 500" charset="0"/>
                <a:cs typeface="Museo Sans 500" charset="0"/>
              </a:rPr>
              <a:t>	hqai.geneva	</a:t>
            </a:r>
          </a:p>
        </p:txBody>
      </p:sp>
      <p:pic>
        <p:nvPicPr>
          <p:cNvPr id="9" name="Image 3" descr="FB-twitter.png">
            <a:extLst>
              <a:ext uri="{FF2B5EF4-FFF2-40B4-BE49-F238E27FC236}">
                <a16:creationId xmlns:a16="http://schemas.microsoft.com/office/drawing/2014/main" id="{CD106F1E-0131-A647-B0B0-AB193671D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50012" b="-1"/>
          <a:stretch/>
        </p:blipFill>
        <p:spPr>
          <a:xfrm>
            <a:off x="6391118" y="4454806"/>
            <a:ext cx="476821" cy="482987"/>
          </a:xfrm>
          <a:prstGeom prst="rect">
            <a:avLst/>
          </a:prstGeom>
        </p:spPr>
      </p:pic>
      <p:pic>
        <p:nvPicPr>
          <p:cNvPr id="10" name="Image 3" descr="FB-twitter.png">
            <a:extLst>
              <a:ext uri="{FF2B5EF4-FFF2-40B4-BE49-F238E27FC236}">
                <a16:creationId xmlns:a16="http://schemas.microsoft.com/office/drawing/2014/main" id="{90546E69-AEB8-5D4D-BCC5-C612FBA90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9986" t="1" b="3410"/>
          <a:stretch/>
        </p:blipFill>
        <p:spPr>
          <a:xfrm>
            <a:off x="6420935" y="4980916"/>
            <a:ext cx="477078" cy="4665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DE2B55B-1B41-3A46-954F-FA0B75033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2079"/>
            <a:ext cx="5137087" cy="1325563"/>
          </a:xfrm>
        </p:spPr>
        <p:txBody>
          <a:bodyPr/>
          <a:lstStyle>
            <a:lvl1pPr algn="r">
              <a:defRPr sz="24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E5BD1-CB8B-AB4D-B3B5-D4562D4E8E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5345" t="31568" r="1868" b="45115"/>
          <a:stretch/>
        </p:blipFill>
        <p:spPr>
          <a:xfrm>
            <a:off x="6412138" y="5480597"/>
            <a:ext cx="506895" cy="4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8B39271-CF23-E142-8877-F41417A02A0A}"/>
              </a:ext>
            </a:extLst>
          </p:cNvPr>
          <p:cNvSpPr txBox="1">
            <a:spLocks/>
          </p:cNvSpPr>
          <p:nvPr userDrawn="1"/>
        </p:nvSpPr>
        <p:spPr>
          <a:xfrm>
            <a:off x="10138610" y="6356350"/>
            <a:ext cx="1215189" cy="396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1656F-B743-8041-A8C3-A84A2717D02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3DCCA3-59A3-A84F-8BF5-90797EC9824D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>
            <a:solidFill>
              <a:srgbClr val="00A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C60CB3F-1045-D24C-ABCB-051BCC697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00F931C-78F7-844D-BFF5-ABAF9C0D2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H">
                <a:latin typeface="Helvetica" pitchFamily="2" charset="0"/>
              </a:rPr>
              <a:t>www.hqai.org</a:t>
            </a:r>
          </a:p>
          <a:p>
            <a:r>
              <a:rPr lang="en-CH"/>
              <a:t>Chemin de Balexert 7-9, 1219 Chatelaine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F75B4F5-1569-ED47-956E-20170490C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0EC255-146A-6146-AC03-DA2EA8E5B2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797489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4083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F9CAD1-54F0-7F43-9ABD-226DF49E42E2}"/>
              </a:ext>
            </a:extLst>
          </p:cNvPr>
          <p:cNvSpPr/>
          <p:nvPr userDrawn="1"/>
        </p:nvSpPr>
        <p:spPr>
          <a:xfrm>
            <a:off x="7072264" y="-228600"/>
            <a:ext cx="5221062" cy="7315199"/>
          </a:xfrm>
          <a:prstGeom prst="rect">
            <a:avLst/>
          </a:prstGeom>
          <a:solidFill>
            <a:schemeClr val="bg2">
              <a:lumMod val="25000"/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F19A01-D080-6D48-BB37-439D21355F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4453" y="1300334"/>
            <a:ext cx="4295775" cy="830092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slide v1</a:t>
            </a:r>
            <a:br>
              <a:rPr lang="en-GB" dirty="0"/>
            </a:br>
            <a:r>
              <a:rPr lang="en-GB" dirty="0"/>
              <a:t>Title short and crisp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1ACA6C1-CBE8-CD42-A6C1-95A78E080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4453" y="2442651"/>
            <a:ext cx="4295775" cy="1265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  <a:endParaRPr lang="en-CH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B0779D0-39E0-5F47-83B4-6306C2196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5306" y="5750136"/>
            <a:ext cx="1514977" cy="9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DE48-842A-B440-982E-8B714DF2BE94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656F-B743-8041-A8C3-A84A2717D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5" r:id="rId5"/>
    <p:sldLayoutId id="2147483651" r:id="rId6"/>
    <p:sldLayoutId id="2147483654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hstracker.chsalliance.org/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hyperlink" Target="https://hqai.contentfiles.net/media/documents/TABLE_CHS_EXTERNAL_RECOGNITION_FEBRUARY_2025_KqbeW7F.pdf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capdevila@chsallianc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hyperlink" Target="mailto:vlyondean@hqai.org" TargetMode="External"/><Relationship Id="rId4" Type="http://schemas.openxmlformats.org/officeDocument/2006/relationships/hyperlink" Target="mailto:oadewunmi@chsallianc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salliance.org/verify/" TargetMode="External"/><Relationship Id="rId2" Type="http://schemas.openxmlformats.org/officeDocument/2006/relationships/hyperlink" Target="http://www.hqai.org/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2EE9-3CDE-8973-7AA7-D011EEFB5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94453" y="1544389"/>
            <a:ext cx="4697547" cy="31756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b="1" dirty="0"/>
              <a:t>Reimaging Humanitarian Due Diligence: Learning together to move forward.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CH" sz="2000" dirty="0"/>
              <a:t>Introductions and experiences in passporting due diligence processes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4D2DDCC-4F7C-A852-B1A1-0F4A741C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870" y="3377993"/>
            <a:ext cx="2321050" cy="149558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396D5D1-8124-62C3-3A77-302D20F85737}"/>
              </a:ext>
            </a:extLst>
          </p:cNvPr>
          <p:cNvSpPr txBox="1">
            <a:spLocks/>
          </p:cNvSpPr>
          <p:nvPr/>
        </p:nvSpPr>
        <p:spPr>
          <a:xfrm>
            <a:off x="7494453" y="3880022"/>
            <a:ext cx="4295775" cy="1383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H" sz="2000" dirty="0"/>
          </a:p>
        </p:txBody>
      </p:sp>
      <p:pic>
        <p:nvPicPr>
          <p:cNvPr id="2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8BCC74-26A3-4EF8-81AC-596CA008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3" y="4720075"/>
            <a:ext cx="40274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nk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20C6EFA9-371B-B84C-E302-A5B7D1A1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04" y="2333785"/>
            <a:ext cx="3675782" cy="6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D20A3-0D27-099A-EB61-7C15097CE5A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67197" y="503686"/>
            <a:ext cx="7771635" cy="705293"/>
          </a:xfrm>
        </p:spPr>
        <p:txBody>
          <a:bodyPr>
            <a:noAutofit/>
          </a:bodyPr>
          <a:lstStyle/>
          <a:p>
            <a:r>
              <a:rPr lang="en-CH" dirty="0"/>
              <a:t>Creating Organisational Impact </a:t>
            </a:r>
            <a:endParaRPr lang="es-ES" dirty="0"/>
          </a:p>
        </p:txBody>
      </p:sp>
      <p:pic>
        <p:nvPicPr>
          <p:cNvPr id="4" name="Content Placeholder 10" descr="A screen shot of a chart&#10;&#10;Description automatically generated">
            <a:extLst>
              <a:ext uri="{FF2B5EF4-FFF2-40B4-BE49-F238E27FC236}">
                <a16:creationId xmlns:a16="http://schemas.microsoft.com/office/drawing/2014/main" id="{F920C39E-124A-586E-028A-33D0591F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49" y="1208979"/>
            <a:ext cx="7038533" cy="49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5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5207AE-CE7B-26E7-673B-F97D89378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88" y="2114302"/>
            <a:ext cx="8336025" cy="39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34EDDE4-CC85-6E1E-7914-E501BAD9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37" y="813217"/>
            <a:ext cx="3677515" cy="729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723C5E-A241-61C2-A3EE-E3C371833B8E}"/>
              </a:ext>
            </a:extLst>
          </p:cNvPr>
          <p:cNvSpPr txBox="1"/>
          <p:nvPr/>
        </p:nvSpPr>
        <p:spPr>
          <a:xfrm>
            <a:off x="2134637" y="1490066"/>
            <a:ext cx="367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linkClick r:id="rId4"/>
              </a:rPr>
              <a:t>https://chstracker.chsalliance.org/s/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959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9A122233-42A6-693C-E248-0F005D5B09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09800" y="753255"/>
            <a:ext cx="7772400" cy="705362"/>
          </a:xfrm>
        </p:spPr>
        <p:txBody>
          <a:bodyPr>
            <a:normAutofit fontScale="92500"/>
          </a:bodyPr>
          <a:lstStyle/>
          <a:p>
            <a:r>
              <a:rPr lang="en-GB">
                <a:solidFill>
                  <a:srgbClr val="777877"/>
                </a:solidFill>
                <a:cs typeface="Calibri"/>
              </a:rPr>
              <a:t>Uptake of CHS Verification in the sector</a:t>
            </a:r>
            <a:endParaRPr lang="en-GB" strike="sngStrike"/>
          </a:p>
        </p:txBody>
      </p:sp>
      <p:sp>
        <p:nvSpPr>
          <p:cNvPr id="2" name="Rectángulo 1"/>
          <p:cNvSpPr/>
          <p:nvPr/>
        </p:nvSpPr>
        <p:spPr>
          <a:xfrm>
            <a:off x="5965195" y="1939332"/>
            <a:ext cx="2090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>
                <a:solidFill>
                  <a:srgbClr val="FFFFFF"/>
                </a:solidFill>
              </a:rPr>
              <a:t>t</a:t>
            </a:r>
            <a:endParaRPr lang="en-GB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D552AB6-2B95-5542-9A3E-4345E2D9532E}"/>
              </a:ext>
            </a:extLst>
          </p:cNvPr>
          <p:cNvSpPr txBox="1"/>
          <p:nvPr/>
        </p:nvSpPr>
        <p:spPr>
          <a:xfrm>
            <a:off x="2647123" y="2037735"/>
            <a:ext cx="6639338" cy="3894271"/>
          </a:xfrm>
          <a:prstGeom prst="rect">
            <a:avLst/>
          </a:prstGeom>
          <a:solidFill>
            <a:srgbClr val="EE295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altLang="fr-FR" sz="2000" b="1" dirty="0">
                <a:solidFill>
                  <a:srgbClr val="FFFFFF"/>
                </a:solidFill>
                <a:latin typeface="Calibri" panose="020F0502020204030204"/>
              </a:rPr>
              <a:t>250+</a:t>
            </a:r>
            <a:r>
              <a:rPr lang="en-GB" altLang="fr-FR" sz="2000" dirty="0">
                <a:solidFill>
                  <a:srgbClr val="FFFFFF"/>
                </a:solidFill>
                <a:latin typeface="Calibri" panose="020F0502020204030204"/>
              </a:rPr>
              <a:t> organisations committed to CHS Verification</a:t>
            </a:r>
          </a:p>
          <a:p>
            <a:pPr algn="ctr"/>
            <a:endParaRPr lang="en-GB" altLang="fr-FR" sz="200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r>
              <a:rPr lang="en-GB" altLang="fr-FR" sz="2000" b="1" dirty="0">
                <a:solidFill>
                  <a:srgbClr val="FFFFFF"/>
                </a:solidFill>
                <a:latin typeface="Calibri" panose="020F0502020204030204"/>
              </a:rPr>
              <a:t>185 </a:t>
            </a:r>
            <a:r>
              <a:rPr lang="en-GB" altLang="fr-FR" sz="2000" dirty="0">
                <a:solidFill>
                  <a:srgbClr val="FFFFFF"/>
                </a:solidFill>
                <a:latin typeface="Calibri" panose="020F0502020204030204"/>
              </a:rPr>
              <a:t>organisations verified to-date (45 certified, </a:t>
            </a:r>
            <a:r>
              <a:rPr lang="en-US" sz="2000" dirty="0">
                <a:solidFill>
                  <a:srgbClr val="FFFFFF"/>
                </a:solidFill>
                <a:latin typeface="Calibri" panose="020F0502020204030204"/>
              </a:rPr>
              <a:t>35 independently verified, 105 Self-assessed</a:t>
            </a:r>
            <a:r>
              <a:rPr lang="en-GB" altLang="fr-FR" sz="2000" dirty="0">
                <a:solidFill>
                  <a:srgbClr val="FFFFFF"/>
                </a:solidFill>
                <a:latin typeface="Calibri" panose="020F0502020204030204"/>
              </a:rPr>
              <a:t>). </a:t>
            </a:r>
            <a:r>
              <a:rPr lang="en-GB" sz="2000" dirty="0">
                <a:solidFill>
                  <a:srgbClr val="FFFFFF"/>
                </a:solidFill>
                <a:latin typeface="Calibri" panose="020F0502020204030204"/>
              </a:rPr>
              <a:t>Over 30 national organisations verified.</a:t>
            </a:r>
            <a:endParaRPr lang="en-GB" altLang="fr-FR" sz="2000" dirty="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endParaRPr lang="en-GB" altLang="fr-FR" sz="200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r>
              <a:rPr lang="en-GB" sz="2000" b="1" dirty="0">
                <a:solidFill>
                  <a:srgbClr val="FFFFFF"/>
                </a:solidFill>
                <a:latin typeface="Calibri" panose="020F0502020204030204"/>
              </a:rPr>
              <a:t>410+</a:t>
            </a:r>
            <a:r>
              <a:rPr lang="en-GB" sz="2000" dirty="0">
                <a:solidFill>
                  <a:srgbClr val="FFFFFF"/>
                </a:solidFill>
                <a:latin typeface="Calibri" panose="020F0502020204030204"/>
              </a:rPr>
              <a:t> organisations worldwide show their commitment to the CHS!</a:t>
            </a:r>
            <a:endParaRPr lang="en-GB" altLang="fr-FR" sz="2000" dirty="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endParaRPr lang="en-GB" altLang="fr-FR" sz="2000">
              <a:solidFill>
                <a:srgbClr val="FFFFFF"/>
              </a:solidFill>
              <a:latin typeface="Calibri" panose="020F0502020204030204"/>
            </a:endParaRPr>
          </a:p>
          <a:p>
            <a:pPr algn="ctr"/>
            <a:r>
              <a:rPr lang="en-GB" altLang="fr-FR" sz="2000" dirty="0">
                <a:solidFill>
                  <a:srgbClr val="FFFFFF"/>
                </a:solidFill>
              </a:rPr>
              <a:t>Several donors encouraging or requesting partners to perform verification. </a:t>
            </a:r>
            <a:r>
              <a:rPr lang="en-GB" altLang="fr-FR" sz="2000" dirty="0"/>
              <a:t/>
            </a:r>
            <a:br>
              <a:rPr lang="en-GB" altLang="fr-FR" sz="2000" dirty="0"/>
            </a:b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endParaRPr lang="en-GB" sz="2000" dirty="0">
              <a:solidFill>
                <a:srgbClr val="FFFFFF"/>
              </a:solidFill>
              <a:latin typeface="Calibri" panose="020F0502020204030204"/>
            </a:endParaRPr>
          </a:p>
          <a:p>
            <a:endParaRPr lang="en-GB" sz="706"/>
          </a:p>
        </p:txBody>
      </p:sp>
    </p:spTree>
    <p:extLst>
      <p:ext uri="{BB962C8B-B14F-4D97-AF65-F5344CB8AC3E}">
        <p14:creationId xmlns:p14="http://schemas.microsoft.com/office/powerpoint/2010/main" val="162281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H">
                <a:latin typeface="Helvetica"/>
                <a:cs typeface="Helvetica"/>
              </a:rPr>
              <a:t>Focus Due Diligence (DD) – donor recognition and endorsement of the CHS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>
          <a:xfrm>
            <a:off x="8610600" y="587794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16" descr="A close-up of a document&#10;&#10;AI-generated content may be incorrect.">
            <a:extLst>
              <a:ext uri="{FF2B5EF4-FFF2-40B4-BE49-F238E27FC236}">
                <a16:creationId xmlns:a16="http://schemas.microsoft.com/office/drawing/2014/main" id="{59B80FD4-6056-59BC-28BE-E7B343A4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635" y="1606546"/>
            <a:ext cx="5236263" cy="295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E8F976-2B79-9E15-4A7D-6F857F3727D6}"/>
              </a:ext>
            </a:extLst>
          </p:cNvPr>
          <p:cNvSpPr txBox="1">
            <a:spLocks/>
          </p:cNvSpPr>
          <p:nvPr/>
        </p:nvSpPr>
        <p:spPr>
          <a:xfrm>
            <a:off x="6682401" y="1779346"/>
            <a:ext cx="5229084" cy="337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 increasing number of funders endorse the CHS, request verification against it, and recognise CHS Verification in their due diligence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See CHS Alliance and HQAI joint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table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of current funder recognition and endorsement.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Picture 16" descr="Ireland: Irish Aid | LiftFund">
            <a:extLst>
              <a:ext uri="{FF2B5EF4-FFF2-40B4-BE49-F238E27FC236}">
                <a16:creationId xmlns:a16="http://schemas.microsoft.com/office/drawing/2014/main" id="{8CE2B52F-A919-9F1D-EBC2-699D448C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7" y="5513426"/>
            <a:ext cx="939493" cy="7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German Federal Foreign Office (GFFO) - The CALP Network">
            <a:extLst>
              <a:ext uri="{FF2B5EF4-FFF2-40B4-BE49-F238E27FC236}">
                <a16:creationId xmlns:a16="http://schemas.microsoft.com/office/drawing/2014/main" id="{411E1E01-4CFD-F31B-B3B0-937F816B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008" y="4821310"/>
            <a:ext cx="829306" cy="5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European Union Civil Protection and Humanitarian Aid ECHO Logo - Relief  International">
            <a:extLst>
              <a:ext uri="{FF2B5EF4-FFF2-40B4-BE49-F238E27FC236}">
                <a16:creationId xmlns:a16="http://schemas.microsoft.com/office/drawing/2014/main" id="{758A0D88-D9CA-0018-E8D6-EFAF4310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37" y="4764627"/>
            <a:ext cx="775687" cy="7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utch Relief Alliance | An alliance to enhance humanitarian aid">
            <a:extLst>
              <a:ext uri="{FF2B5EF4-FFF2-40B4-BE49-F238E27FC236}">
                <a16:creationId xmlns:a16="http://schemas.microsoft.com/office/drawing/2014/main" id="{0840EC15-3029-1C59-2C53-66E239D7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18" y="4890876"/>
            <a:ext cx="1213634" cy="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Donate - Swiss Solidarity">
            <a:extLst>
              <a:ext uri="{FF2B5EF4-FFF2-40B4-BE49-F238E27FC236}">
                <a16:creationId xmlns:a16="http://schemas.microsoft.com/office/drawing/2014/main" id="{0B17A577-D71F-D425-7169-F19FD2A0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20" y="5615110"/>
            <a:ext cx="1599108" cy="6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Branding guidance for ODA-funded programmes - GOV.UK">
            <a:extLst>
              <a:ext uri="{FF2B5EF4-FFF2-40B4-BE49-F238E27FC236}">
                <a16:creationId xmlns:a16="http://schemas.microsoft.com/office/drawing/2014/main" id="{8523449B-9897-AB01-5A49-73AE344E1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28" y="5492683"/>
            <a:ext cx="1118582" cy="7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A logo for a company&#10;&#10;AI-generated content may be incorrect.">
            <a:extLst>
              <a:ext uri="{FF2B5EF4-FFF2-40B4-BE49-F238E27FC236}">
                <a16:creationId xmlns:a16="http://schemas.microsoft.com/office/drawing/2014/main" id="{68D9314D-6EAC-D42A-9059-524E7D0BB8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6643" y="5617376"/>
            <a:ext cx="1281499" cy="525743"/>
          </a:xfrm>
          <a:prstGeom prst="rect">
            <a:avLst/>
          </a:prstGeom>
        </p:spPr>
      </p:pic>
      <p:pic>
        <p:nvPicPr>
          <p:cNvPr id="15" name="Picture 25" descr="A blue and yellow shield with crown&#10;&#10;AI-generated content may be incorrect.">
            <a:extLst>
              <a:ext uri="{FF2B5EF4-FFF2-40B4-BE49-F238E27FC236}">
                <a16:creationId xmlns:a16="http://schemas.microsoft.com/office/drawing/2014/main" id="{11C9B0B4-82D1-D949-A66F-40B44F7914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5556" y="5443737"/>
            <a:ext cx="868416" cy="868416"/>
          </a:xfrm>
          <a:prstGeom prst="rect">
            <a:avLst/>
          </a:prstGeom>
        </p:spPr>
      </p:pic>
      <p:pic>
        <p:nvPicPr>
          <p:cNvPr id="16" name="Picture 8" descr="Disasters Emergency Committee | CHS Alliance">
            <a:extLst>
              <a:ext uri="{FF2B5EF4-FFF2-40B4-BE49-F238E27FC236}">
                <a16:creationId xmlns:a16="http://schemas.microsoft.com/office/drawing/2014/main" id="{33723471-311B-8F7D-DC16-8FF3C712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85" y="4839708"/>
            <a:ext cx="1211911" cy="5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danida-logo – Fondation Croix-Rouge">
            <a:extLst>
              <a:ext uri="{FF2B5EF4-FFF2-40B4-BE49-F238E27FC236}">
                <a16:creationId xmlns:a16="http://schemas.microsoft.com/office/drawing/2014/main" id="{1442D2A8-1261-9693-4CED-168F8221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28" y="4830509"/>
            <a:ext cx="764672" cy="7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1" descr="A close-up of a logo&#10;&#10;AI-generated content may be incorrect.">
            <a:extLst>
              <a:ext uri="{FF2B5EF4-FFF2-40B4-BE49-F238E27FC236}">
                <a16:creationId xmlns:a16="http://schemas.microsoft.com/office/drawing/2014/main" id="{BA59F84A-6488-8A0B-1C4B-994E0D163C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90" y="5006506"/>
            <a:ext cx="1458953" cy="2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ca-ES"/>
              <a:t>Some examples of benefits indicated by donors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Marcador de contenido 2"/>
          <p:cNvSpPr>
            <a:spLocks noGrp="1"/>
          </p:cNvSpPr>
          <p:nvPr>
            <p:ph idx="10"/>
          </p:nvPr>
        </p:nvSpPr>
        <p:spPr>
          <a:xfrm>
            <a:off x="914400" y="753255"/>
            <a:ext cx="10363200" cy="705362"/>
          </a:xfrm>
        </p:spPr>
        <p:txBody>
          <a:bodyPr>
            <a:normAutofit fontScale="70000" lnSpcReduction="20000"/>
          </a:bodyPr>
          <a:lstStyle/>
          <a:p>
            <a:r>
              <a:rPr lang="en-CH">
                <a:latin typeface="Helvetica"/>
                <a:cs typeface="Helvetica"/>
              </a:rPr>
              <a:t>Focus Due Diligence (DD) – donor recognition and endorsement of the CHS</a:t>
            </a:r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FD99BC1-C97A-F00F-6882-633FDF44D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59856"/>
              </p:ext>
            </p:extLst>
          </p:nvPr>
        </p:nvGraphicFramePr>
        <p:xfrm>
          <a:off x="914401" y="2514597"/>
          <a:ext cx="9215120" cy="376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843280" y="2032613"/>
            <a:ext cx="4244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/>
              <a:t>Value for Money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4150869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44CD-66A6-63BC-0F21-D4A3596D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80BCF4-2A57-B3E0-5701-A0CBE4EE97C5}"/>
              </a:ext>
            </a:extLst>
          </p:cNvPr>
          <p:cNvSpPr/>
          <p:nvPr/>
        </p:nvSpPr>
        <p:spPr>
          <a:xfrm>
            <a:off x="0" y="6027901"/>
            <a:ext cx="12192000" cy="100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CE21F-52FF-79A0-1115-6BB41CD9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0" y="208344"/>
            <a:ext cx="10660310" cy="1117219"/>
          </a:xfrm>
        </p:spPr>
        <p:txBody>
          <a:bodyPr>
            <a:normAutofit/>
          </a:bodyPr>
          <a:lstStyle/>
          <a:p>
            <a:r>
              <a:rPr lang="en-CH" sz="2800">
                <a:latin typeface="Helvetica" pitchFamily="2" charset="0"/>
              </a:rPr>
              <a:t>3. Focus Due Diligence (DD) – identified coverage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E9E775-E0B7-A994-595A-32A0B326CE9B}"/>
              </a:ext>
            </a:extLst>
          </p:cNvPr>
          <p:cNvCxnSpPr>
            <a:cxnSpLocks/>
          </p:cNvCxnSpPr>
          <p:nvPr/>
        </p:nvCxnSpPr>
        <p:spPr>
          <a:xfrm>
            <a:off x="838200" y="1030514"/>
            <a:ext cx="620515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690D143-C2CF-1D0B-597E-2BF2188730F9}"/>
              </a:ext>
            </a:extLst>
          </p:cNvPr>
          <p:cNvSpPr txBox="1">
            <a:spLocks/>
          </p:cNvSpPr>
          <p:nvPr/>
        </p:nvSpPr>
        <p:spPr>
          <a:xfrm>
            <a:off x="590602" y="1199288"/>
            <a:ext cx="10829502" cy="4537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/>
              <a:t>HQAI has demonstrated that the evidence gathered during </a:t>
            </a:r>
            <a:r>
              <a:rPr lang="en-GB" sz="1600" dirty="0">
                <a:solidFill>
                  <a:srgbClr val="00A1DE"/>
                </a:solidFill>
              </a:rPr>
              <a:t>CHS audits inform various donor DD or partner capacity assessments to differing levels (50-100%)</a:t>
            </a:r>
            <a:r>
              <a:rPr lang="en-GB" sz="1600" dirty="0"/>
              <a:t>. Using them as primary assurance in funders’ DD processes represents a way to reduce duplication.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/>
              <a:t>The audit findings provide assurance in the following domains: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Safeguarding, PSEAH, code of conduct;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Complaint mechanisms and do no harm;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Governance and internal quality control;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Quality project management; 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Downstream delivery with implementing partners.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n-GB" sz="16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dirty="0"/>
              <a:t>In collaboration with CHS Alliance, HQAI works with governments, funding bodies, intermediaries to leverage efficiencies and achieve sector-wide savings (financial, admin, HR) without comprising on the accountability and quality or aid, nor the rigour of the assessment.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n-GB" sz="16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endParaRPr lang="en-GB" sz="1600" dirty="0"/>
          </a:p>
        </p:txBody>
      </p:sp>
      <p:pic>
        <p:nvPicPr>
          <p:cNvPr id="3" name="Picture 8" descr="Disasters Emergency Committee | CHS Alliance">
            <a:extLst>
              <a:ext uri="{FF2B5EF4-FFF2-40B4-BE49-F238E27FC236}">
                <a16:creationId xmlns:a16="http://schemas.microsoft.com/office/drawing/2014/main" id="{F4A20DFF-A27E-63B2-D8C0-0578E20B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9773"/>
            <a:ext cx="1211911" cy="5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danida-logo – Fondation Croix-Rouge">
            <a:extLst>
              <a:ext uri="{FF2B5EF4-FFF2-40B4-BE49-F238E27FC236}">
                <a16:creationId xmlns:a16="http://schemas.microsoft.com/office/drawing/2014/main" id="{842EED38-01AF-F9AC-9A67-72E15E1C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03" y="6089471"/>
            <a:ext cx="764672" cy="76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German Federal Foreign Office (GFFO) - The CALP Network">
            <a:extLst>
              <a:ext uri="{FF2B5EF4-FFF2-40B4-BE49-F238E27FC236}">
                <a16:creationId xmlns:a16="http://schemas.microsoft.com/office/drawing/2014/main" id="{6E99F188-992E-EF13-E557-D4B80E06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93" y="6175815"/>
            <a:ext cx="829306" cy="5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European Union Civil Protection and Humanitarian Aid ECHO Logo - Relief  International">
            <a:extLst>
              <a:ext uri="{FF2B5EF4-FFF2-40B4-BE49-F238E27FC236}">
                <a16:creationId xmlns:a16="http://schemas.microsoft.com/office/drawing/2014/main" id="{4CE20B03-8037-8B66-CF18-FA9D05E29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94" y="6029304"/>
            <a:ext cx="904469" cy="9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reland: Irish Aid | LiftFund">
            <a:extLst>
              <a:ext uri="{FF2B5EF4-FFF2-40B4-BE49-F238E27FC236}">
                <a16:creationId xmlns:a16="http://schemas.microsoft.com/office/drawing/2014/main" id="{D79ED60A-0BC2-5FCC-0F5B-55BD6ADC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51" y="6028907"/>
            <a:ext cx="1086473" cy="9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Dutch Relief Alliance | An alliance to enhance humanitarian aid">
            <a:extLst>
              <a:ext uri="{FF2B5EF4-FFF2-40B4-BE49-F238E27FC236}">
                <a16:creationId xmlns:a16="http://schemas.microsoft.com/office/drawing/2014/main" id="{B0DA765F-4080-1045-A048-82D50433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358" y="6262255"/>
            <a:ext cx="1213634" cy="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Donate - Swiss Solidarity">
            <a:extLst>
              <a:ext uri="{FF2B5EF4-FFF2-40B4-BE49-F238E27FC236}">
                <a16:creationId xmlns:a16="http://schemas.microsoft.com/office/drawing/2014/main" id="{DFA0F052-6A01-3B71-7791-1554837AB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45" y="6139772"/>
            <a:ext cx="1599108" cy="6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Branding guidance for ODA-funded programmes - GOV.UK">
            <a:extLst>
              <a:ext uri="{FF2B5EF4-FFF2-40B4-BE49-F238E27FC236}">
                <a16:creationId xmlns:a16="http://schemas.microsoft.com/office/drawing/2014/main" id="{25C39714-3F60-1D73-34CA-8EA3FC8F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18" y="6098211"/>
            <a:ext cx="1118582" cy="74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0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545F6-F59B-43D3-9236-FB258925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EF32-6167-C1D5-C702-B1FA8A88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208344"/>
            <a:ext cx="11031829" cy="1117219"/>
          </a:xfrm>
        </p:spPr>
        <p:txBody>
          <a:bodyPr>
            <a:normAutofit/>
          </a:bodyPr>
          <a:lstStyle/>
          <a:p>
            <a:r>
              <a:rPr lang="en-CH" sz="2400">
                <a:latin typeface="Helvetica" pitchFamily="2" charset="0"/>
              </a:rPr>
              <a:t>Focus Due Diligence (DD) – efficiency and cost-effectiveness examples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7981D7-10DE-6C08-E447-849BA89E27B1}"/>
              </a:ext>
            </a:extLst>
          </p:cNvPr>
          <p:cNvCxnSpPr>
            <a:cxnSpLocks/>
          </p:cNvCxnSpPr>
          <p:nvPr/>
        </p:nvCxnSpPr>
        <p:spPr>
          <a:xfrm>
            <a:off x="838200" y="1030514"/>
            <a:ext cx="620515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528917-56E6-4477-679E-36530E11D198}"/>
              </a:ext>
            </a:extLst>
          </p:cNvPr>
          <p:cNvSpPr txBox="1">
            <a:spLocks/>
          </p:cNvSpPr>
          <p:nvPr/>
        </p:nvSpPr>
        <p:spPr>
          <a:xfrm>
            <a:off x="321971" y="1266188"/>
            <a:ext cx="11694017" cy="5381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rgbClr val="10A0DB"/>
                </a:solidFill>
                <a:effectLst/>
                <a:uLnTx/>
                <a:uFillTx/>
                <a:latin typeface="Helvetica"/>
                <a:cs typeface="Helvetica"/>
              </a:rPr>
              <a:t>FCDO: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CHS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certified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agencies can use existing HQAI audit reports to fulfil large parts of FCDO due diligence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HQAI CHS audits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fully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meet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FCDO </a:t>
            </a:r>
            <a:r>
              <a:rPr kumimoji="0" lang="fr-C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PSEAH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due diligence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requirements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lang="fr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Efficiencies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in admin, HR and time for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both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, the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funder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and the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agencies</a:t>
            </a:r>
            <a:endParaRPr kumimoji="0" lang="fr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Value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add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for HQAI CHS certification audits </a:t>
            </a:r>
            <a:endParaRPr lang="fr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endParaRPr kumimoji="0" lang="fr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rgbClr val="10A0DB"/>
                </a:solidFill>
                <a:effectLst/>
                <a:uLnTx/>
                <a:uFillTx/>
                <a:latin typeface="Helvetica"/>
                <a:cs typeface="Helvetica"/>
              </a:rPr>
              <a:t>DANIDA: 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CHS Independent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Verification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and Certification are </a:t>
            </a:r>
            <a:r>
              <a:rPr kumimoji="0" lang="fr-CH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pre-requisites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for 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funding</a:t>
            </a:r>
            <a:r>
              <a:rPr lang="fr-CH" sz="1500" dirty="0">
                <a:solidFill>
                  <a:prstClr val="black"/>
                </a:solidFill>
                <a:latin typeface="Helvetica"/>
                <a:cs typeface="Helvetica"/>
              </a:rPr>
              <a:t> (idem DEC and DRA).</a:t>
            </a:r>
            <a:endParaRPr lang="fr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Developing passporting pathways for Strategic Partnership application process 2025; </a:t>
            </a:r>
            <a:r>
              <a:rPr kumimoji="0" lang="en-C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60% overlap </a:t>
            </a: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identified.</a:t>
            </a:r>
            <a:endParaRPr lang="en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S</a:t>
            </a: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trong support and recognition of the CHS as accountability, quality, safeguarding standard</a:t>
            </a:r>
            <a:endParaRPr lang="en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en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Plan to reduce duplication and seize inherent benefits from independent HQAI audits</a:t>
            </a:r>
            <a:endParaRPr lang="en-C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10A0DB"/>
                </a:solidFill>
                <a:effectLst/>
                <a:uLnTx/>
                <a:uFillTx/>
                <a:latin typeface="Helvetica"/>
                <a:cs typeface="Helvetica"/>
              </a:rPr>
              <a:t>DG ECHO: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Accepting ex-ante assessments submitted by HQAI as auditor and based on CHS audits </a:t>
            </a:r>
            <a:r>
              <a:rPr lang="en-GB" sz="1500" dirty="0">
                <a:solidFill>
                  <a:prstClr val="black"/>
                </a:solidFill>
                <a:latin typeface="Helvetica"/>
                <a:ea typeface="Arial Unicode MS"/>
                <a:cs typeface="Times New Roman"/>
              </a:rPr>
              <a:t>(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HQAI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bridge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 service</a:t>
            </a:r>
            <a:r>
              <a:rPr lang="en-GB" sz="1500" dirty="0">
                <a:solidFill>
                  <a:prstClr val="black"/>
                </a:solidFill>
                <a:latin typeface="Helvetica"/>
                <a:ea typeface="Arial Unicode MS"/>
                <a:cs typeface="Times New Roman"/>
              </a:rPr>
              <a:t>).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Arial Unicode MS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ECHO recommends that all auditors can use HQAI audit reports to fill the ECHO ex-ante assessment.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Arial Unicode MS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One audit, (almost) two requirements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Arial Unicode MS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10A0DB"/>
                </a:solidFill>
                <a:effectLst/>
                <a:uLnTx/>
                <a:uFillTx/>
                <a:latin typeface="Helvetica"/>
                <a:cs typeface="Helvetica"/>
              </a:rPr>
              <a:t>West Africa: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10A0DB"/>
                </a:solidFill>
                <a:effectLst/>
                <a:uLnTx/>
                <a:uFillTx/>
                <a:latin typeface="Helvetica"/>
                <a:ea typeface="Arial Unicode MS"/>
                <a:cs typeface="Times New Roman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Scaling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DD </a:t>
            </a:r>
            <a:r>
              <a:rPr lang="en-GB" sz="1500" dirty="0">
                <a:solidFill>
                  <a:prstClr val="black"/>
                </a:solidFill>
                <a:latin typeface="Helvetica"/>
                <a:cs typeface="Helvetica"/>
              </a:rPr>
              <a:t>approaches and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organisational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capacity-strengthening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approaches through a joint* regional project. 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Online passporting tool among intermediaries and with CHS audits: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map, understand to take informed passporting decisions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➩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Access to funding: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Sahel Regional Fund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now passporting HQAI CHS audits for funding and as baseline for capacity strengthening</a:t>
            </a:r>
            <a:endParaRPr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* ECHO-funded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LoCAL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project by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DRC, HQAI, ICVA, SPONG</a:t>
            </a:r>
            <a:endParaRPr lang="en-GB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16A37-CA6E-3544-95B1-7FD9BC28882F}"/>
              </a:ext>
            </a:extLst>
          </p:cNvPr>
          <p:cNvSpPr txBox="1"/>
          <p:nvPr/>
        </p:nvSpPr>
        <p:spPr>
          <a:xfrm>
            <a:off x="1223493" y="6207617"/>
            <a:ext cx="0" cy="0"/>
          </a:xfrm>
          <a:prstGeom prst="rect">
            <a:avLst/>
          </a:prstGeom>
          <a:solidFill>
            <a:srgbClr val="00A1DE"/>
          </a:solidFill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2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B2EDD-CC6D-5DF7-7818-B268DC54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41DA-1C61-7E6E-346A-A9BCC4C3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39" y="365125"/>
            <a:ext cx="10614061" cy="807459"/>
          </a:xfrm>
        </p:spPr>
        <p:txBody>
          <a:bodyPr>
            <a:normAutofit/>
          </a:bodyPr>
          <a:lstStyle/>
          <a:p>
            <a:r>
              <a:rPr lang="en-CH" sz="2800" dirty="0">
                <a:latin typeface="Helvetica" pitchFamily="2" charset="0"/>
              </a:rPr>
              <a:t>UN IP PSEA Capacity Assessment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1A81-E1C8-A8C2-8569-31C180B6C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9739" y="1172584"/>
            <a:ext cx="10614061" cy="5194011"/>
          </a:xfrm>
        </p:spPr>
        <p:txBody>
          <a:bodyPr>
            <a:normAutofit/>
          </a:bodyPr>
          <a:lstStyle/>
          <a:p>
            <a:endParaRPr lang="fr-CH" sz="1600" dirty="0">
              <a:effectLst/>
              <a:latin typeface="Helvetica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85738" indent="-1857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16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HQAI has </a:t>
            </a:r>
            <a:r>
              <a:rPr lang="fr-CH" sz="1600" dirty="0" err="1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demonstrated</a:t>
            </a:r>
            <a:r>
              <a:rPr lang="fr-CH" sz="16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dirty="0" err="1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that</a:t>
            </a:r>
            <a:r>
              <a:rPr lang="fr-CH" sz="16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information </a:t>
            </a:r>
            <a:r>
              <a:rPr lang="fr-CH" sz="1600" dirty="0" err="1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gathered</a:t>
            </a:r>
            <a:r>
              <a:rPr lang="fr-CH" sz="16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dirty="0" err="1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through</a:t>
            </a:r>
            <a:r>
              <a:rPr lang="fr-CH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</a:t>
            </a:r>
            <a:r>
              <a:rPr lang="fr-CH" sz="16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CHS:2014 audit</a:t>
            </a:r>
            <a:r>
              <a:rPr lang="fr-CH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fr-CH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CH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can </a:t>
            </a:r>
            <a:r>
              <a:rPr lang="fr-CH" sz="1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be</a:t>
            </a:r>
            <a:r>
              <a:rPr lang="fr-CH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CH" sz="1600" dirty="0" err="1"/>
              <a:t>used</a:t>
            </a:r>
            <a:r>
              <a:rPr lang="fr-CH" sz="1600" dirty="0"/>
              <a:t> to </a:t>
            </a:r>
            <a:r>
              <a:rPr lang="fr-CH" sz="1600" dirty="0" err="1"/>
              <a:t>evidence</a:t>
            </a:r>
            <a:r>
              <a:rPr lang="fr-CH" sz="1600" dirty="0"/>
              <a:t> meeting the </a:t>
            </a:r>
            <a:r>
              <a:rPr lang="fr-CH" sz="1600" dirty="0" err="1"/>
              <a:t>requirements</a:t>
            </a:r>
            <a:r>
              <a:rPr lang="fr-CH" sz="1600" dirty="0"/>
              <a:t> for </a:t>
            </a:r>
            <a:r>
              <a:rPr lang="fr-CH" sz="1600" dirty="0" err="1"/>
              <a:t>each</a:t>
            </a:r>
            <a:r>
              <a:rPr lang="fr-CH" sz="1600" dirty="0"/>
              <a:t> UN IP PSEA </a:t>
            </a:r>
            <a:br>
              <a:rPr lang="fr-CH" sz="1600" dirty="0"/>
            </a:br>
            <a:r>
              <a:rPr lang="fr-CH" sz="1600" dirty="0" err="1"/>
              <a:t>Capacity</a:t>
            </a:r>
            <a:r>
              <a:rPr lang="fr-CH" sz="1600" dirty="0"/>
              <a:t> </a:t>
            </a:r>
            <a:r>
              <a:rPr lang="fr-CH" sz="1600" dirty="0" err="1"/>
              <a:t>Assessment</a:t>
            </a:r>
            <a:r>
              <a:rPr lang="fr-CH" sz="1600" dirty="0"/>
              <a:t> Standard</a:t>
            </a:r>
            <a:r>
              <a:rPr lang="fr-CH" sz="1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(FCDO-HQAI </a:t>
            </a:r>
            <a:r>
              <a:rPr lang="fr-CH" sz="1200" dirty="0">
                <a:effectLst/>
                <a:latin typeface="Helvetica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pilot, 2022). </a:t>
            </a:r>
            <a:endParaRPr lang="fr-CH" sz="1600" dirty="0"/>
          </a:p>
          <a:p>
            <a:pPr marL="185738" indent="-1857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sz="1600" dirty="0"/>
              <a:t>UN IPPWG and CHS Alliance have </a:t>
            </a:r>
            <a:r>
              <a:rPr lang="fr-CH" sz="1600" dirty="0" err="1"/>
              <a:t>mapped</a:t>
            </a:r>
            <a:r>
              <a:rPr lang="fr-CH" sz="1600" dirty="0"/>
              <a:t> the </a:t>
            </a:r>
            <a:r>
              <a:rPr lang="fr-CH" sz="1600" dirty="0" err="1"/>
              <a:t>overlap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CHS:2024 </a:t>
            </a:r>
            <a:r>
              <a:rPr lang="fr-CH" sz="1600" dirty="0" err="1"/>
              <a:t>requirements</a:t>
            </a:r>
            <a:r>
              <a:rPr lang="fr-CH" sz="1600" dirty="0"/>
              <a:t>.</a:t>
            </a:r>
            <a:endParaRPr lang="en-GB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85738" indent="-1857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UN IP protocol: UN agencies share assessments and a common portal with </a:t>
            </a:r>
            <a:br>
              <a:rPr lang="en-GB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objective of reducing duplication and workload.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We are exploring 2 areas with IPPWG:</a:t>
            </a:r>
            <a:b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↠ Can CHS Verification reports</a:t>
            </a:r>
            <a:r>
              <a:rPr lang="en-GB" sz="1200" dirty="0">
                <a:ea typeface="Calibri" panose="020F0502020204030204" pitchFamily="34" charset="0"/>
                <a:cs typeface="Arial" panose="020B0604020202020204" pitchFamily="34" charset="0"/>
              </a:rPr>
              <a:t> (Self Assessment, Independent Verification, Certification) 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be submitted </a:t>
            </a:r>
            <a:r>
              <a:rPr lang="en-GB" sz="1600" i="1" dirty="0">
                <a:ea typeface="Calibri" panose="020F0502020204030204" pitchFamily="34" charset="0"/>
                <a:cs typeface="Arial" panose="020B0604020202020204" pitchFamily="34" charset="0"/>
              </a:rPr>
              <a:t>in lieu 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of an UN IP PSEAH Capacity Assessment?</a:t>
            </a:r>
            <a:b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↠ Can CHS audit reports support the UN organisation reviews used to make preliminary determination of partner capacity?  i.e., is there appetite for additional efficiencies by using trusted evidence as </a:t>
            </a:r>
            <a:r>
              <a:rPr lang="en-GB" sz="1600" i="1" dirty="0">
                <a:ea typeface="Calibri" panose="020F0502020204030204" pitchFamily="34" charset="0"/>
                <a:cs typeface="Arial" panose="020B0604020202020204" pitchFamily="34" charset="0"/>
              </a:rPr>
              <a:t>passport</a:t>
            </a:r>
            <a:r>
              <a:rPr lang="en-GB" sz="1600" dirty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600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D69C97-0A45-4CB4-4DCE-F273AB864FE8}"/>
              </a:ext>
            </a:extLst>
          </p:cNvPr>
          <p:cNvCxnSpPr>
            <a:cxnSpLocks/>
          </p:cNvCxnSpPr>
          <p:nvPr/>
        </p:nvCxnSpPr>
        <p:spPr>
          <a:xfrm>
            <a:off x="838200" y="1030514"/>
            <a:ext cx="6205151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2E350C3-E920-1E20-4995-B8EBC41D7BAD}"/>
              </a:ext>
            </a:extLst>
          </p:cNvPr>
          <p:cNvSpPr/>
          <p:nvPr/>
        </p:nvSpPr>
        <p:spPr>
          <a:xfrm>
            <a:off x="9015846" y="1398153"/>
            <a:ext cx="2337954" cy="1789546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Shared objective: </a:t>
            </a:r>
          </a:p>
          <a:p>
            <a:pPr algn="ctr"/>
            <a:r>
              <a:rPr lang="en-GB" sz="18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more efficient due diligence processes.</a:t>
            </a:r>
          </a:p>
        </p:txBody>
      </p:sp>
    </p:spTree>
    <p:extLst>
      <p:ext uri="{BB962C8B-B14F-4D97-AF65-F5344CB8AC3E}">
        <p14:creationId xmlns:p14="http://schemas.microsoft.com/office/powerpoint/2010/main" val="285386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35653-A7CE-AC77-4AC5-AAC3B78C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099E87D-37EC-641A-999E-CB5D63A3CF2C}"/>
              </a:ext>
            </a:extLst>
          </p:cNvPr>
          <p:cNvSpPr txBox="1">
            <a:spLocks/>
          </p:cNvSpPr>
          <p:nvPr/>
        </p:nvSpPr>
        <p:spPr>
          <a:xfrm>
            <a:off x="1238476" y="2266800"/>
            <a:ext cx="4295775" cy="830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/>
              <a:t>Room for discussion</a:t>
            </a:r>
            <a:endParaRPr lang="en-CH" dirty="0"/>
          </a:p>
        </p:txBody>
      </p:sp>
      <p:pic>
        <p:nvPicPr>
          <p:cNvPr id="2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FEF9395-E2A0-885A-A7DE-2DBAE5A9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3" y="4526892"/>
            <a:ext cx="40274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12" descr="Badge Question Mark with solid fill">
            <a:extLst>
              <a:ext uri="{FF2B5EF4-FFF2-40B4-BE49-F238E27FC236}">
                <a16:creationId xmlns:a16="http://schemas.microsoft.com/office/drawing/2014/main" id="{F602FC52-2309-1C5C-4EEC-E15C6D092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997" y="3096892"/>
            <a:ext cx="1581439" cy="15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6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35653-A7CE-AC77-4AC5-AAC3B78C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099E87D-37EC-641A-999E-CB5D63A3CF2C}"/>
              </a:ext>
            </a:extLst>
          </p:cNvPr>
          <p:cNvSpPr txBox="1">
            <a:spLocks/>
          </p:cNvSpPr>
          <p:nvPr/>
        </p:nvSpPr>
        <p:spPr>
          <a:xfrm>
            <a:off x="1238476" y="2266800"/>
            <a:ext cx="4295775" cy="8300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H" sz="2800" b="0" i="0" u="none" strike="noStrike" kern="1200" cap="none" spc="0" normalizeH="0" baseline="0" noProof="0">
                <a:ln>
                  <a:noFill/>
                </a:ln>
                <a:solidFill>
                  <a:srgbClr val="00A1D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Thank you.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479DA6-1055-F448-46A0-831399FEB9FD}"/>
              </a:ext>
            </a:extLst>
          </p:cNvPr>
          <p:cNvSpPr txBox="1">
            <a:spLocks/>
          </p:cNvSpPr>
          <p:nvPr/>
        </p:nvSpPr>
        <p:spPr>
          <a:xfrm>
            <a:off x="1238476" y="3005802"/>
            <a:ext cx="4595654" cy="151061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contact us with any questions 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Jordi Capdevila -  </a:t>
            </a:r>
            <a:r>
              <a:rPr lang="en-GB" sz="4800" dirty="0">
                <a:solidFill>
                  <a:prstClr val="black"/>
                </a:solidFill>
                <a:hlinkClick r:id="rId3"/>
              </a:rPr>
              <a:t>jcapdevila@chsalliance.org</a:t>
            </a:r>
            <a:endParaRPr kumimoji="0" lang="en-C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C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Lola  Adewunmi    </a:t>
            </a:r>
            <a:r>
              <a:rPr lang="en-GB" sz="4800" dirty="0">
                <a:hlinkClick r:id="rId4"/>
              </a:rPr>
              <a:t>oadewunmi@chsalliance.org</a:t>
            </a:r>
            <a:endParaRPr lang="en-GB" sz="4800" dirty="0"/>
          </a:p>
          <a:p>
            <a:pPr>
              <a:lnSpc>
                <a:spcPct val="120000"/>
              </a:lnSpc>
              <a:defRPr/>
            </a:pPr>
            <a:r>
              <a:rPr kumimoji="0" lang="en-C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Victoria Lyon Dean   </a:t>
            </a:r>
            <a:r>
              <a:rPr kumimoji="0" lang="en-CH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vlyondean@hqai.org</a:t>
            </a:r>
            <a:endParaRPr kumimoji="0" lang="en-C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/>
            </a:r>
            <a:br>
              <a:rPr kumimoji="0" lang="en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FEF9395-E2A0-885A-A7DE-2DBAE5A9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3" y="4526892"/>
            <a:ext cx="40274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D4DEC-0F1C-BDBC-A03F-F00B4AB23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52192-8081-B111-9AEB-D8A3C9D31E2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H" dirty="0"/>
              <a:t> Introductions </a:t>
            </a:r>
          </a:p>
        </p:txBody>
      </p:sp>
    </p:spTree>
    <p:extLst>
      <p:ext uri="{BB962C8B-B14F-4D97-AF65-F5344CB8AC3E}">
        <p14:creationId xmlns:p14="http://schemas.microsoft.com/office/powerpoint/2010/main" val="331352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820800" y="1242855"/>
            <a:ext cx="10363200" cy="705362"/>
          </a:xfrm>
        </p:spPr>
        <p:txBody>
          <a:bodyPr/>
          <a:lstStyle/>
          <a:p>
            <a:pPr algn="ctr"/>
            <a:r>
              <a:rPr lang="ca-ES" smtClean="0"/>
              <a:t>What if?</a:t>
            </a:r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63724F-9937-85BF-7C06-81729714A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968445"/>
              </p:ext>
            </p:extLst>
          </p:nvPr>
        </p:nvGraphicFramePr>
        <p:xfrm>
          <a:off x="480764" y="1458617"/>
          <a:ext cx="11353801" cy="537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51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0"/>
          </p:nvPr>
        </p:nvSpPr>
        <p:spPr>
          <a:xfrm>
            <a:off x="990600" y="753255"/>
            <a:ext cx="10363200" cy="705362"/>
          </a:xfrm>
        </p:spPr>
        <p:txBody>
          <a:bodyPr>
            <a:normAutofit/>
          </a:bodyPr>
          <a:lstStyle/>
          <a:p>
            <a:r>
              <a:rPr lang="en-CH"/>
              <a:t>then be possible to.... </a:t>
            </a:r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F25A8F2-FBA6-BC37-86EE-CC25A4E8A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289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6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Content Placeholder 6" descr="A diagram of a problem&#10;&#10;Description automatically generated with medium confidence">
            <a:extLst>
              <a:ext uri="{FF2B5EF4-FFF2-40B4-BE49-F238E27FC236}">
                <a16:creationId xmlns:a16="http://schemas.microsoft.com/office/drawing/2014/main" id="{CBA0E5EF-A411-9E13-305E-385A819324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944564"/>
            <a:ext cx="5307012" cy="528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0115BC-EA6B-8B39-3C32-B49C4B07581B}"/>
              </a:ext>
            </a:extLst>
          </p:cNvPr>
          <p:cNvSpPr txBox="1"/>
          <p:nvPr/>
        </p:nvSpPr>
        <p:spPr>
          <a:xfrm>
            <a:off x="1854201" y="104775"/>
            <a:ext cx="6640513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CH"/>
          </a:p>
          <a:p>
            <a:pPr>
              <a:defRPr/>
            </a:pPr>
            <a:r>
              <a:rPr lang="en-CH" sz="4000" b="1">
                <a:solidFill>
                  <a:schemeClr val="tx1">
                    <a:lumMod val="50000"/>
                    <a:lumOff val="50000"/>
                  </a:schemeClr>
                </a:solidFill>
              </a:rPr>
              <a:t>The Core Humanitarian Standard (CHS)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67840" y="2580640"/>
            <a:ext cx="2265680" cy="2326640"/>
          </a:xfrm>
          <a:prstGeom prst="rect">
            <a:avLst/>
          </a:prstGeom>
          <a:solidFill>
            <a:srgbClr val="00A1DE"/>
          </a:solidFill>
        </p:spPr>
        <p:txBody>
          <a:bodyPr vert="horz" wrap="square" lIns="91440" tIns="45720" rIns="91440" bIns="45720" rtlCol="0" anchor="ctr">
            <a:normAutofit fontScale="97500" lnSpcReduction="10000"/>
          </a:bodyPr>
          <a:lstStyle/>
          <a:p>
            <a:pPr algn="ctr"/>
            <a:r>
              <a:rPr lang="ca-ES" sz="2400">
                <a:solidFill>
                  <a:schemeClr val="bg1"/>
                </a:solidFill>
                <a:latin typeface="Museo Sans 500" charset="0"/>
                <a:ea typeface="Museo Sans 500" charset="0"/>
                <a:cs typeface="Museo Sans 500" charset="0"/>
              </a:rPr>
              <a:t>A verifiable, measureable standard for humanitarian and development actors</a:t>
            </a:r>
            <a:endParaRPr lang="en-GB" sz="2400" dirty="0">
              <a:solidFill>
                <a:schemeClr val="bg1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48;p11">
            <a:extLst>
              <a:ext uri="{FF2B5EF4-FFF2-40B4-BE49-F238E27FC236}">
                <a16:creationId xmlns:a16="http://schemas.microsoft.com/office/drawing/2014/main" id="{59C6847F-5960-3BAB-1BBD-9046B2B5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12739"/>
            <a:ext cx="7772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3429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66686B"/>
              </a:buClr>
              <a:buSzPts val="3600"/>
              <a:buFont typeface="Calibri" panose="020F0502020204030204" pitchFamily="34" charset="0"/>
              <a:buNone/>
            </a:pPr>
            <a:r>
              <a:rPr lang="en-GB" altLang="en-CH" sz="3200" i="1">
                <a:solidFill>
                  <a:schemeClr val="bg1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CHS Structure</a:t>
            </a:r>
          </a:p>
        </p:txBody>
      </p:sp>
      <p:pic>
        <p:nvPicPr>
          <p:cNvPr id="21506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8AECA0AE-1CF0-168F-79DB-FC29208A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8441">
            <a:off x="2592388" y="1647826"/>
            <a:ext cx="296545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A white paper with blue text&#10;&#10;Description automatically generated">
            <a:extLst>
              <a:ext uri="{FF2B5EF4-FFF2-40B4-BE49-F238E27FC236}">
                <a16:creationId xmlns:a16="http://schemas.microsoft.com/office/drawing/2014/main" id="{808F852D-7CCF-83EF-04F2-05D2BC0C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9" y="766763"/>
            <a:ext cx="397033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209800" y="2087548"/>
            <a:ext cx="7772400" cy="385001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400">
                <a:solidFill>
                  <a:srgbClr val="66686B"/>
                </a:solidFill>
              </a:defRPr>
            </a:lvl1pPr>
          </a:lstStyle>
          <a:p>
            <a:endParaRPr lang="en-GB"/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GB" b="1">
              <a:cs typeface="Calibri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rgbClr val="66686B"/>
                </a:solidFill>
              </a:defRPr>
            </a:lvl1pPr>
          </a:lstStyle>
          <a:p>
            <a:pPr>
              <a:defRPr/>
            </a:pPr>
            <a:r>
              <a:rPr lang="en-GB">
                <a:ea typeface="+mn-lt"/>
                <a:cs typeface="+mn-lt"/>
              </a:rPr>
              <a:t>Our members</a:t>
            </a:r>
            <a:endParaRPr lang="en-GB">
              <a:cs typeface="Calibri"/>
            </a:endParaRPr>
          </a:p>
          <a:p>
            <a:pPr>
              <a:defRPr/>
            </a:pP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baseline="0">
                <a:solidFill>
                  <a:srgbClr val="D60C46"/>
                </a:solidFill>
              </a:defRPr>
            </a:lvl1pPr>
          </a:lstStyle>
          <a:p>
            <a:pPr>
              <a:defRPr/>
            </a:pPr>
            <a:r>
              <a:rPr lang="en-GB">
                <a:ea typeface="+mn-lt"/>
                <a:cs typeface="+mn-lt"/>
              </a:rPr>
              <a:t>At 1st January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D77A5-73EE-1968-F793-B8CA382018AD}"/>
              </a:ext>
            </a:extLst>
          </p:cNvPr>
          <p:cNvSpPr txBox="1"/>
          <p:nvPr/>
        </p:nvSpPr>
        <p:spPr>
          <a:xfrm>
            <a:off x="1939965" y="6019708"/>
            <a:ext cx="50585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Calibri"/>
              </a:rPr>
              <a:t>48% of members are National NGOs</a:t>
            </a:r>
            <a:endParaRPr lang="en-US" sz="1400"/>
          </a:p>
        </p:txBody>
      </p:sp>
      <p:pic>
        <p:nvPicPr>
          <p:cNvPr id="5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E66C97-4375-97B7-D08C-6C8181ED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66" y="590000"/>
            <a:ext cx="4094187" cy="360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42 Members, comprised of 210 Full Members, 8 Global Networks, and 24 Associate Members">
            <a:extLst>
              <a:ext uri="{FF2B5EF4-FFF2-40B4-BE49-F238E27FC236}">
                <a16:creationId xmlns:a16="http://schemas.microsoft.com/office/drawing/2014/main" id="{1411A3A8-F30B-10A3-E8DF-419B7F2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38" y="4197563"/>
            <a:ext cx="8397828" cy="16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Diagram 9">
            <a:extLst>
              <a:ext uri="{FF2B5EF4-FFF2-40B4-BE49-F238E27FC236}">
                <a16:creationId xmlns:a16="http://schemas.microsoft.com/office/drawing/2014/main" id="{29512F64-0CB7-B64E-9719-F17B618AB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532642"/>
              </p:ext>
            </p:extLst>
          </p:nvPr>
        </p:nvGraphicFramePr>
        <p:xfrm>
          <a:off x="1790163" y="3592502"/>
          <a:ext cx="8192037" cy="277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10">
            <a:extLst>
              <a:ext uri="{FF2B5EF4-FFF2-40B4-BE49-F238E27FC236}">
                <a16:creationId xmlns:a16="http://schemas.microsoft.com/office/drawing/2014/main" id="{787B0959-632A-B847-A09E-00DD47802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169176"/>
              </p:ext>
            </p:extLst>
          </p:nvPr>
        </p:nvGraphicFramePr>
        <p:xfrm>
          <a:off x="1790163" y="1458617"/>
          <a:ext cx="8192037" cy="213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BCA679-9755-F84B-BC6C-08C0857FA6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93520" y="688696"/>
            <a:ext cx="10088880" cy="7053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CH" sz="3200" dirty="0"/>
              <a:t>Improved Delivery – CHS Verification </a:t>
            </a:r>
            <a:r>
              <a:rPr lang="en-GB" sz="3200" dirty="0"/>
              <a:t>Scheme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54463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5C1246-4530-5917-C06C-66ACDA7F4D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4400" y="753255"/>
            <a:ext cx="10363200" cy="705362"/>
          </a:xfrm>
        </p:spPr>
        <p:txBody>
          <a:bodyPr/>
          <a:lstStyle/>
          <a:p>
            <a:r>
              <a:rPr lang="en-CH"/>
              <a:t>Verification </a:t>
            </a:r>
            <a:r>
              <a:rPr lang="en-GB"/>
              <a:t>scheme overview</a:t>
            </a:r>
            <a:endParaRPr lang="en-CH" strike="sngStrike"/>
          </a:p>
        </p:txBody>
      </p:sp>
      <p:graphicFrame>
        <p:nvGraphicFramePr>
          <p:cNvPr id="7" name="Table 19">
            <a:extLst>
              <a:ext uri="{FF2B5EF4-FFF2-40B4-BE49-F238E27FC236}">
                <a16:creationId xmlns:a16="http://schemas.microsoft.com/office/drawing/2014/main" id="{A55F499B-07F5-5FEB-EA3D-4D11705C09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798" y="2011980"/>
          <a:ext cx="7772402" cy="439263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50504">
                  <a:extLst>
                    <a:ext uri="{9D8B030D-6E8A-4147-A177-3AD203B41FA5}">
                      <a16:colId xmlns:a16="http://schemas.microsoft.com/office/drawing/2014/main" val="101660955"/>
                    </a:ext>
                  </a:extLst>
                </a:gridCol>
                <a:gridCol w="2073966">
                  <a:extLst>
                    <a:ext uri="{9D8B030D-6E8A-4147-A177-3AD203B41FA5}">
                      <a16:colId xmlns:a16="http://schemas.microsoft.com/office/drawing/2014/main" val="544974662"/>
                    </a:ext>
                  </a:extLst>
                </a:gridCol>
                <a:gridCol w="2073966">
                  <a:extLst>
                    <a:ext uri="{9D8B030D-6E8A-4147-A177-3AD203B41FA5}">
                      <a16:colId xmlns:a16="http://schemas.microsoft.com/office/drawing/2014/main" val="637665040"/>
                    </a:ext>
                  </a:extLst>
                </a:gridCol>
                <a:gridCol w="2073966">
                  <a:extLst>
                    <a:ext uri="{9D8B030D-6E8A-4147-A177-3AD203B41FA5}">
                      <a16:colId xmlns:a16="http://schemas.microsoft.com/office/drawing/2014/main" val="2400205881"/>
                    </a:ext>
                  </a:extLst>
                </a:gridCol>
              </a:tblGrid>
              <a:tr h="661646">
                <a:tc>
                  <a:txBody>
                    <a:bodyPr/>
                    <a:lstStyle/>
                    <a:p>
                      <a:pPr algn="ctr"/>
                      <a:endParaRPr lang="en-CH" sz="160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/>
                        <a:t>Self-Assessment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/>
                        <a:t>Independent Verification 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600"/>
                        <a:t>Certification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947403939"/>
                  </a:ext>
                </a:extLst>
              </a:tr>
              <a:tr h="1090705">
                <a:tc>
                  <a:txBody>
                    <a:bodyPr/>
                    <a:lstStyle/>
                    <a:p>
                      <a:r>
                        <a:rPr lang="en-CH" sz="1400"/>
                        <a:t>Primary purpose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commitment and level of compliance </a:t>
                      </a:r>
                      <a:endParaRPr 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Independently assessed demonstration of  commitment and level of compliance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Independently assessed demonstration of commitment and c</a:t>
                      </a:r>
                      <a:r>
                        <a:rPr lang="en-CH" sz="1400"/>
                        <a:t>ertification of compliance</a:t>
                      </a:r>
                      <a:endParaRPr lang="en-US" sz="160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1760604049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r>
                        <a:rPr lang="en-CH" sz="1400"/>
                        <a:t>List of indicators</a:t>
                      </a:r>
                    </a:p>
                  </a:txBody>
                  <a:tcPr marL="36000" marR="360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H" sz="1400"/>
                        <a:t>CHS Verification framework</a:t>
                      </a: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918842"/>
                  </a:ext>
                </a:extLst>
              </a:tr>
              <a:tr h="397565">
                <a:tc>
                  <a:txBody>
                    <a:bodyPr/>
                    <a:lstStyle/>
                    <a:p>
                      <a:r>
                        <a:rPr lang="en-CH" sz="1400"/>
                        <a:t>Life cycle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2 years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sz="1400"/>
                        <a:t>3</a:t>
                      </a:r>
                      <a:r>
                        <a:rPr lang="en-CH" sz="1400"/>
                        <a:t> years</a:t>
                      </a: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3390647"/>
                  </a:ext>
                </a:extLst>
              </a:tr>
              <a:tr h="447261">
                <a:tc>
                  <a:txBody>
                    <a:bodyPr/>
                    <a:lstStyle/>
                    <a:p>
                      <a:r>
                        <a:rPr lang="en-GB" sz="1400"/>
                        <a:t>I</a:t>
                      </a:r>
                      <a:r>
                        <a:rPr lang="en-CH" sz="1400"/>
                        <a:t>mplement</a:t>
                      </a:r>
                      <a:r>
                        <a:rPr lang="en-GB" sz="1400"/>
                        <a:t>ed by...</a:t>
                      </a:r>
                      <a:endParaRPr lang="en-CH" sz="140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The </a:t>
                      </a:r>
                      <a:r>
                        <a:rPr lang="en-CH" sz="1400" err="1"/>
                        <a:t>organisation</a:t>
                      </a:r>
                      <a:r>
                        <a:rPr lang="en-CH" sz="1400"/>
                        <a:t> itself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sz="1400"/>
                        <a:t>HQAI (</a:t>
                      </a:r>
                      <a:r>
                        <a:rPr lang="fr-CH" sz="1400">
                          <a:hlinkClick r:id="rId2"/>
                        </a:rPr>
                        <a:t>www.hqai.org</a:t>
                      </a:r>
                      <a:r>
                        <a:rPr lang="fr-CH" sz="1400"/>
                        <a:t>) </a:t>
                      </a:r>
                      <a:r>
                        <a:rPr lang="fr-CH" sz="1400" err="1"/>
                        <a:t>trained</a:t>
                      </a:r>
                      <a:r>
                        <a:rPr lang="fr-CH" sz="1400"/>
                        <a:t> </a:t>
                      </a:r>
                      <a:r>
                        <a:rPr lang="en-CH" sz="1400"/>
                        <a:t>CHS auditors </a:t>
                      </a: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636616"/>
                  </a:ext>
                </a:extLst>
              </a:tr>
              <a:tr h="631916">
                <a:tc>
                  <a:txBody>
                    <a:bodyPr/>
                    <a:lstStyle/>
                    <a:p>
                      <a:r>
                        <a:rPr lang="en-GB" sz="1400"/>
                        <a:t>C</a:t>
                      </a:r>
                      <a:r>
                        <a:rPr lang="en-CH" sz="1400"/>
                        <a:t>ontrol</a:t>
                      </a:r>
                      <a:r>
                        <a:rPr lang="en-GB" sz="1400"/>
                        <a:t>l</a:t>
                      </a:r>
                      <a:r>
                        <a:rPr lang="en-CH" sz="1400"/>
                        <a:t>ed </a:t>
                      </a:r>
                      <a:r>
                        <a:rPr lang="en-GB" sz="1400"/>
                        <a:t>by…</a:t>
                      </a:r>
                      <a:endParaRPr lang="en-CH" sz="140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CHS Alliance controls process 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H" sz="1400"/>
                        <a:t>An Independent Conformity Assessment Body (currently HQAI), accredited</a:t>
                      </a:r>
                      <a:r>
                        <a:rPr lang="fr-CH" sz="1400"/>
                        <a:t> </a:t>
                      </a:r>
                      <a:r>
                        <a:rPr lang="fr-CH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under</a:t>
                      </a:r>
                      <a:r>
                        <a:rPr lang="fr-CH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ISO/IEC standard 17065, </a:t>
                      </a:r>
                      <a:r>
                        <a:rPr lang="en-CH" sz="1400"/>
                        <a:t> controls process and findings</a:t>
                      </a:r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800767"/>
                  </a:ext>
                </a:extLst>
              </a:tr>
              <a:tr h="631916">
                <a:tc>
                  <a:txBody>
                    <a:bodyPr/>
                    <a:lstStyle/>
                    <a:p>
                      <a:r>
                        <a:rPr lang="en-CH" sz="1400"/>
                        <a:t>Who controls the controller?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1400"/>
                        <a:t>Verification advisory Panel </a:t>
                      </a:r>
                      <a:r>
                        <a:rPr lang="en-GB" sz="1400"/>
                        <a:t>(VAP) &amp; </a:t>
                      </a:r>
                      <a:r>
                        <a:rPr lang="en-CH" sz="1400"/>
                        <a:t>CHS Alliance </a:t>
                      </a:r>
                      <a:r>
                        <a:rPr lang="en-GB" sz="1400"/>
                        <a:t>B</a:t>
                      </a:r>
                      <a:r>
                        <a:rPr lang="en-CH" sz="1400"/>
                        <a:t>oard</a:t>
                      </a:r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H" sz="1400"/>
                        <a:t>National </a:t>
                      </a:r>
                      <a:r>
                        <a:rPr lang="en-CH" sz="1400"/>
                        <a:t>Accreditation body</a:t>
                      </a:r>
                      <a:r>
                        <a:rPr lang="fr-CH" sz="1400"/>
                        <a:t> - </a:t>
                      </a:r>
                      <a:r>
                        <a:rPr lang="fr-CH" sz="1400" err="1"/>
                        <a:t>member</a:t>
                      </a:r>
                      <a:r>
                        <a:rPr lang="fr-CH" sz="1400"/>
                        <a:t> of the International </a:t>
                      </a:r>
                      <a:r>
                        <a:rPr lang="fr-CH" sz="1400" err="1"/>
                        <a:t>Accreditation</a:t>
                      </a:r>
                      <a:r>
                        <a:rPr lang="fr-CH" sz="1400"/>
                        <a:t> Forum</a:t>
                      </a:r>
                      <a:endParaRPr lang="en-CH" sz="1400"/>
                    </a:p>
                  </a:txBody>
                  <a:tcPr marL="36000" marR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CH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117960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918F444-7FAD-B9DB-3A59-47289A832124}"/>
              </a:ext>
            </a:extLst>
          </p:cNvPr>
          <p:cNvSpPr txBox="1">
            <a:spLocks/>
          </p:cNvSpPr>
          <p:nvPr/>
        </p:nvSpPr>
        <p:spPr>
          <a:xfrm>
            <a:off x="2209798" y="1383960"/>
            <a:ext cx="7658100" cy="7026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i="1" kern="1200" baseline="0">
                <a:solidFill>
                  <a:srgbClr val="D60C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 Link to the  Verification section and scheme can be found </a:t>
            </a:r>
            <a:r>
              <a:rPr lang="fr-CH">
                <a:hlinkClick r:id="rId3"/>
              </a:rPr>
              <a:t>here</a:t>
            </a:r>
            <a:endParaRPr lang="fr-CH">
              <a:ea typeface="Calibri"/>
              <a:cs typeface="Calibri"/>
            </a:endParaRPr>
          </a:p>
          <a:p>
            <a:endParaRPr lang="fr-CH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4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0A1DE"/>
        </a:solidFill>
      </a:spPr>
      <a:bodyPr vert="horz" lIns="91440" tIns="45720" rIns="91440" bIns="45720" rtlCol="0" anchor="ctr">
        <a:normAutofit fontScale="97500" lnSpcReduction="10000"/>
      </a:bodyPr>
      <a:lstStyle>
        <a:defPPr algn="ctr">
          <a:defRPr sz="2400" dirty="0" smtClean="0">
            <a:solidFill>
              <a:schemeClr val="bg1"/>
            </a:solidFill>
            <a:latin typeface="Museo Sans 500" charset="0"/>
            <a:ea typeface="Museo Sans 500" charset="0"/>
            <a:cs typeface="Museo Sans 50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3852fc-bf72-4986-b433-80d1881c1b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3732E95E9804BBEE545DC6617F688" ma:contentTypeVersion="15" ma:contentTypeDescription="Create a new document." ma:contentTypeScope="" ma:versionID="40a403efef7461e2fc1ffadf448a7cde">
  <xsd:schema xmlns:xsd="http://www.w3.org/2001/XMLSchema" xmlns:xs="http://www.w3.org/2001/XMLSchema" xmlns:p="http://schemas.microsoft.com/office/2006/metadata/properties" xmlns:ns3="e93852fc-bf72-4986-b433-80d1881c1b16" xmlns:ns4="f2eb732a-99b0-4762-ae3d-49be98cd6645" targetNamespace="http://schemas.microsoft.com/office/2006/metadata/properties" ma:root="true" ma:fieldsID="0ff0bc6fb23dd1238905cb5bb2e687aa" ns3:_="" ns4:_="">
    <xsd:import namespace="e93852fc-bf72-4986-b433-80d1881c1b16"/>
    <xsd:import namespace="f2eb732a-99b0-4762-ae3d-49be98cd66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852fc-bf72-4986-b433-80d1881c1b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b732a-99b0-4762-ae3d-49be98cd6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4FC4D-8F76-4B92-AE78-D021E2F77159}">
  <ds:schemaRefs>
    <ds:schemaRef ds:uri="f2eb732a-99b0-4762-ae3d-49be98cd6645"/>
    <ds:schemaRef ds:uri="http://www.w3.org/XML/1998/namespace"/>
    <ds:schemaRef ds:uri="e93852fc-bf72-4986-b433-80d1881c1b16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88DF538-83B3-4856-B4E6-45A875482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53562-FA92-4642-8A24-BD8145F34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852fc-bf72-4986-b433-80d1881c1b16"/>
    <ds:schemaRef ds:uri="f2eb732a-99b0-4762-ae3d-49be98cd6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1505</Words>
  <Application>Microsoft Office PowerPoint</Application>
  <PresentationFormat>Panorámica</PresentationFormat>
  <Paragraphs>138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Arial Unicode MS</vt:lpstr>
      <vt:lpstr>Calibri</vt:lpstr>
      <vt:lpstr>Helvetica</vt:lpstr>
      <vt:lpstr>Helvetica Light</vt:lpstr>
      <vt:lpstr>Museo Sans 500</vt:lpstr>
      <vt:lpstr>Museo Sans Cyrl 300</vt:lpstr>
      <vt:lpstr>Museo Sans Cyrl 700</vt:lpstr>
      <vt:lpstr>Museo Sans Cyrl 900</vt:lpstr>
      <vt:lpstr>Tahoma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Focus Due Diligence (DD) – identified coverage</vt:lpstr>
      <vt:lpstr>Focus Due Diligence (DD) – efficiency and cost-effectiveness examples</vt:lpstr>
      <vt:lpstr>UN IP PSEA Capacity Assessment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Jordi Capdevila</cp:lastModifiedBy>
  <cp:revision>62</cp:revision>
  <dcterms:created xsi:type="dcterms:W3CDTF">2016-04-03T15:54:44Z</dcterms:created>
  <dcterms:modified xsi:type="dcterms:W3CDTF">2025-09-25T15:38:16Z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0x010100CB53732E95E9804BBEE545DC6617F688</vt:lpwstr>
  </property>
</Properties>
</file>